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Lst>
  <p:notesMasterIdLst>
    <p:notesMasterId r:id="rId33"/>
  </p:notesMasterIdLst>
  <p:sldIdLst>
    <p:sldId id="2076137761" r:id="rId6"/>
    <p:sldId id="2076137762" r:id="rId7"/>
    <p:sldId id="2076137771" r:id="rId8"/>
    <p:sldId id="259" r:id="rId9"/>
    <p:sldId id="2076136817" r:id="rId10"/>
    <p:sldId id="10819" r:id="rId11"/>
    <p:sldId id="2076136495" r:id="rId12"/>
    <p:sldId id="2076136496" r:id="rId13"/>
    <p:sldId id="2044" r:id="rId14"/>
    <p:sldId id="2045" r:id="rId15"/>
    <p:sldId id="2076136503" r:id="rId16"/>
    <p:sldId id="2047" r:id="rId17"/>
    <p:sldId id="359" r:id="rId18"/>
    <p:sldId id="2048" r:id="rId19"/>
    <p:sldId id="10916" r:id="rId20"/>
    <p:sldId id="10917" r:id="rId21"/>
    <p:sldId id="10918" r:id="rId22"/>
    <p:sldId id="10919" r:id="rId23"/>
    <p:sldId id="10920" r:id="rId24"/>
    <p:sldId id="10921" r:id="rId25"/>
    <p:sldId id="10922" r:id="rId26"/>
    <p:sldId id="10923" r:id="rId27"/>
    <p:sldId id="10924" r:id="rId28"/>
    <p:sldId id="10925" r:id="rId29"/>
    <p:sldId id="10926" r:id="rId30"/>
    <p:sldId id="10927" r:id="rId31"/>
    <p:sldId id="207613753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0201" autoAdjust="0"/>
  </p:normalViewPr>
  <p:slideViewPr>
    <p:cSldViewPr snapToGrid="0">
      <p:cViewPr varScale="1">
        <p:scale>
          <a:sx n="74" d="100"/>
          <a:sy n="74" d="100"/>
        </p:scale>
        <p:origin x="96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rgbClr val="6600FF"/>
          </a:solidFill>
        </a:ln>
      </dgm:spPr>
      <dgm:t>
        <a:bodyPr/>
        <a:lstStyle/>
        <a:p>
          <a:r>
            <a:rPr lang="en-AU" sz="1100" dirty="0"/>
            <a:t>Day 1 – Part I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1 – Part II</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9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 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rgbClr val="7030A0"/>
        </a:solidFill>
        <a:ln>
          <a:solidFill>
            <a:schemeClr val="bg1">
              <a:lumMod val="65000"/>
            </a:schemeClr>
          </a:solidFill>
        </a:ln>
      </dgm:spPr>
      <dgm:t>
        <a:bodyPr/>
        <a:lstStyle/>
        <a:p>
          <a:r>
            <a:rPr lang="en-AU" sz="1100" kern="1200" dirty="0"/>
            <a:t>Day 2 – Part I</a:t>
          </a:r>
        </a:p>
        <a:p>
          <a:r>
            <a:rPr lang="en-US" sz="1100" kern="1200" dirty="0"/>
            <a:t>Power Packed </a:t>
          </a:r>
          <a:r>
            <a:rPr lang="en-US" sz="1100" kern="1200" dirty="0">
              <a:solidFill>
                <a:prstClr val="white"/>
              </a:solidFill>
              <a:latin typeface="Calibri" panose="020F0502020204030204"/>
              <a:ea typeface="+mn-ea"/>
              <a:cs typeface="+mn-cs"/>
            </a:rPr>
            <a:t>Day</a:t>
          </a:r>
          <a:r>
            <a:rPr lang="en-US" sz="1100" kern="1200" dirty="0"/>
            <a:t> with Power Model Driven Apps</a:t>
          </a:r>
          <a:endParaRPr lang="en-AU" sz="1100" kern="12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rgbClr val="7030A0"/>
        </a:solidFill>
        <a:ln>
          <a:solidFill>
            <a:schemeClr val="bg1">
              <a:lumMod val="65000"/>
            </a:schemeClr>
          </a:solidFill>
        </a:ln>
      </dgm:spPr>
      <dgm:t>
        <a:bodyPr/>
        <a:lstStyle/>
        <a:p>
          <a:r>
            <a:rPr lang="en-AU" sz="1100" dirty="0"/>
            <a:t>Day 2 – Part II</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DC1AB3C9-E76A-4172-85C2-F2254809A15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 Apps</a:t>
          </a:r>
        </a:p>
      </dgm:t>
    </dgm:pt>
    <dgm:pt modelId="{C5D9562B-6B57-4AC9-BF23-4DE294D9CCC0}" type="parTrans" cxnId="{F9C9F39C-7EC0-43C6-9FB2-54FA2A754ED4}">
      <dgm:prSet/>
      <dgm:spPr/>
      <dgm:t>
        <a:bodyPr/>
        <a:lstStyle/>
        <a:p>
          <a:endParaRPr lang="en-GB"/>
        </a:p>
      </dgm:t>
    </dgm:pt>
    <dgm:pt modelId="{166C141F-AA0E-4C97-B1EA-A06F2DE1C2CA}" type="sibTrans" cxnId="{F9C9F39C-7EC0-43C6-9FB2-54FA2A754ED4}">
      <dgm:prSet/>
      <dgm:spPr/>
      <dgm:t>
        <a:bodyPr/>
        <a:lstStyle/>
        <a:p>
          <a:endParaRPr lang="en-GB"/>
        </a:p>
      </dgm:t>
    </dgm:pt>
    <dgm:pt modelId="{6F7084A3-F6F4-4055-8404-3AB7D7F43B45}">
      <dgm:prSet custT="1"/>
      <dgm:spPr/>
      <dgm:t>
        <a:bodyPr/>
        <a:lstStyle/>
        <a:p>
          <a:pPr>
            <a:lnSpc>
              <a:spcPct val="150000"/>
            </a:lnSpc>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 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FB834508-C913-4467-8009-DCEB15E722F0}" type="parTrans" cxnId="{EBA58CA9-A3CE-412F-9474-7EAFF04D075A}">
      <dgm:prSet/>
      <dgm:spPr/>
      <dgm:t>
        <a:bodyPr/>
        <a:lstStyle/>
        <a:p>
          <a:endParaRPr lang="en-GB"/>
        </a:p>
      </dgm:t>
    </dgm:pt>
    <dgm:pt modelId="{06B3AF3A-C83F-448F-BA86-3585D21C19DD}" type="sibTrans" cxnId="{EBA58CA9-A3CE-412F-9474-7EAFF04D075A}">
      <dgm:prSet/>
      <dgm:spPr/>
      <dgm:t>
        <a:bodyPr/>
        <a:lstStyle/>
        <a:p>
          <a:endParaRPr lang="en-GB"/>
        </a:p>
      </dgm:t>
    </dgm:pt>
    <dgm:pt modelId="{733AC198-8C9A-4B42-9E53-02CEB15F3C9F}">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 Apps</a:t>
          </a:r>
        </a:p>
      </dgm:t>
    </dgm:pt>
    <dgm:pt modelId="{0608B9E6-3495-41C4-8CB6-E742C70D3BD5}" type="parTrans" cxnId="{71F5C5CE-76D8-4EC7-A21E-453AF89BD604}">
      <dgm:prSet/>
      <dgm:spPr/>
      <dgm:t>
        <a:bodyPr/>
        <a:lstStyle/>
        <a:p>
          <a:endParaRPr lang="en-GB"/>
        </a:p>
      </dgm:t>
    </dgm:pt>
    <dgm:pt modelId="{4C7AF5B8-74FC-4ECC-8F44-8EC6EDA79510}" type="sibTrans" cxnId="{71F5C5CE-76D8-4EC7-A21E-453AF89BD604}">
      <dgm:prSet/>
      <dgm:spPr/>
      <dgm:t>
        <a:bodyPr/>
        <a:lstStyle/>
        <a:p>
          <a:endParaRPr lang="en-GB"/>
        </a:p>
      </dgm:t>
    </dgm:pt>
    <dgm:pt modelId="{DDB2D429-A54B-474B-9DCF-A0E6B52D46DA}">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B3BE7EFD-D6E0-4FFE-9245-9412FF200740}" type="parTrans" cxnId="{CE4D4D1E-7755-456F-BC4E-8D9B3E3BB04A}">
      <dgm:prSet/>
      <dgm:spPr/>
      <dgm:t>
        <a:bodyPr/>
        <a:lstStyle/>
        <a:p>
          <a:endParaRPr lang="en-GB"/>
        </a:p>
      </dgm:t>
    </dgm:pt>
    <dgm:pt modelId="{08ECC846-92B0-466D-8FBC-C4D6AC294A79}" type="sibTrans" cxnId="{CE4D4D1E-7755-456F-BC4E-8D9B3E3BB04A}">
      <dgm:prSet/>
      <dgm:spPr/>
      <dgm:t>
        <a:bodyPr/>
        <a:lstStyle/>
        <a:p>
          <a:endParaRPr lang="en-GB"/>
        </a:p>
      </dgm:t>
    </dgm:pt>
    <dgm:pt modelId="{CD46F9DC-3097-44BC-84D4-73B85CEB5AD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F5D89BF0-17D8-44A5-BA06-5DED91DD8CC8}" type="parTrans" cxnId="{AF7BF292-2C27-461D-853B-8C4CA561F6AD}">
      <dgm:prSet/>
      <dgm:spPr/>
      <dgm:t>
        <a:bodyPr/>
        <a:lstStyle/>
        <a:p>
          <a:endParaRPr lang="en-GB"/>
        </a:p>
      </dgm:t>
    </dgm:pt>
    <dgm:pt modelId="{49003F09-2FDB-479F-BDDC-77A41BFD5C88}" type="sibTrans" cxnId="{AF7BF292-2C27-461D-853B-8C4CA561F6AD}">
      <dgm:prSet/>
      <dgm:spPr/>
      <dgm:t>
        <a:bodyPr/>
        <a:lstStyle/>
        <a:p>
          <a:endParaRPr lang="en-GB"/>
        </a:p>
      </dgm:t>
    </dgm:pt>
    <dgm:pt modelId="{893E7C06-D653-47A6-AE1C-68D245AF3E64}">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3933C5AD-E0BA-4B92-AAA9-061A899CA552}" type="parTrans" cxnId="{B5363AA6-367E-4352-9210-91B6613AEB54}">
      <dgm:prSet/>
      <dgm:spPr/>
      <dgm:t>
        <a:bodyPr/>
        <a:lstStyle/>
        <a:p>
          <a:endParaRPr lang="en-GB"/>
        </a:p>
      </dgm:t>
    </dgm:pt>
    <dgm:pt modelId="{2CB8B4CF-883F-4D1D-926C-DAE94DA4D2AC}" type="sibTrans" cxnId="{B5363AA6-367E-4352-9210-91B6613AEB54}">
      <dgm:prSet/>
      <dgm:spPr/>
      <dgm:t>
        <a:bodyPr/>
        <a:lstStyle/>
        <a:p>
          <a:endParaRPr lang="en-GB"/>
        </a:p>
      </dgm:t>
    </dgm:pt>
    <dgm:pt modelId="{54C72AF5-701B-4378-8525-F1DF460F34ED}">
      <dgm:prSet custT="1"/>
      <dgm:spPr/>
      <dgm:t>
        <a:bodyPr/>
        <a:lstStyle/>
        <a:p>
          <a:pPr>
            <a:lnSpc>
              <a:spcPct val="150000"/>
            </a:lnSpc>
            <a:buFont typeface="Wingdings" panose="05000000000000000000" pitchFamily="2" charset="2"/>
            <a:buChar char="ü"/>
          </a:pPr>
          <a:r>
            <a:rPr lang="en-GB" sz="1100" dirty="0"/>
            <a:t>Types of Data</a:t>
          </a:r>
        </a:p>
      </dgm:t>
    </dgm:pt>
    <dgm:pt modelId="{5D5C2022-D69D-486A-9984-619FA0DA17BE}" type="parTrans" cxnId="{A9AB27D9-AB37-4556-8F6E-CCDE59F2CF86}">
      <dgm:prSet/>
      <dgm:spPr/>
      <dgm:t>
        <a:bodyPr/>
        <a:lstStyle/>
        <a:p>
          <a:endParaRPr lang="en-GB"/>
        </a:p>
      </dgm:t>
    </dgm:pt>
    <dgm:pt modelId="{8D515924-C436-4473-8074-31B0016C1AC1}" type="sibTrans" cxnId="{A9AB27D9-AB37-4556-8F6E-CCDE59F2CF86}">
      <dgm:prSet/>
      <dgm:spPr/>
      <dgm:t>
        <a:bodyPr/>
        <a:lstStyle/>
        <a:p>
          <a:endParaRPr lang="en-GB"/>
        </a:p>
      </dgm:t>
    </dgm:pt>
    <dgm:pt modelId="{3A49676A-F985-4612-8E3F-B09E7F5953A5}">
      <dgm:prSet custT="1"/>
      <dgm:spPr/>
      <dgm:t>
        <a:bodyPr/>
        <a:lstStyle/>
        <a:p>
          <a:pPr>
            <a:lnSpc>
              <a:spcPct val="150000"/>
            </a:lnSpc>
            <a:buFont typeface="Wingdings" panose="05000000000000000000" pitchFamily="2" charset="2"/>
            <a:buChar char="ü"/>
          </a:pPr>
          <a:r>
            <a:rPr lang="en-GB" sz="1100" dirty="0"/>
            <a:t>Dataverse</a:t>
          </a:r>
        </a:p>
      </dgm:t>
    </dgm:pt>
    <dgm:pt modelId="{373F37CE-C981-4F7A-B1CC-0C2867E61ADA}" type="parTrans" cxnId="{1A79C8F4-053A-42E7-9A59-549B72D27189}">
      <dgm:prSet/>
      <dgm:spPr/>
      <dgm:t>
        <a:bodyPr/>
        <a:lstStyle/>
        <a:p>
          <a:endParaRPr lang="en-GB"/>
        </a:p>
      </dgm:t>
    </dgm:pt>
    <dgm:pt modelId="{0F4E1333-36B3-49FC-BCE9-7962A7ABD1D4}" type="sibTrans" cxnId="{1A79C8F4-053A-42E7-9A59-549B72D27189}">
      <dgm:prSet/>
      <dgm:spPr/>
      <dgm:t>
        <a:bodyPr/>
        <a:lstStyle/>
        <a:p>
          <a:endParaRPr lang="en-GB"/>
        </a:p>
      </dgm:t>
    </dgm:pt>
    <dgm:pt modelId="{7A35B426-1F7B-470E-83C9-8B734CBF59CF}">
      <dgm:prSet custT="1"/>
      <dgm:spPr/>
      <dgm:t>
        <a:bodyPr/>
        <a:lstStyle/>
        <a:p>
          <a:pPr>
            <a:lnSpc>
              <a:spcPct val="150000"/>
            </a:lnSpc>
            <a:buFont typeface="Wingdings" panose="05000000000000000000" pitchFamily="2" charset="2"/>
            <a:buChar char="ü"/>
          </a:pPr>
          <a:r>
            <a:rPr lang="en-GB" sz="1100" dirty="0"/>
            <a:t>Model-driven Apps</a:t>
          </a:r>
        </a:p>
      </dgm:t>
    </dgm:pt>
    <dgm:pt modelId="{4D6F01C8-1B7B-4631-8135-A5886B2B0D75}" type="parTrans" cxnId="{BFCC3057-757D-408F-B91D-CED24E8925F4}">
      <dgm:prSet/>
      <dgm:spPr/>
      <dgm:t>
        <a:bodyPr/>
        <a:lstStyle/>
        <a:p>
          <a:endParaRPr lang="en-GB"/>
        </a:p>
      </dgm:t>
    </dgm:pt>
    <dgm:pt modelId="{C1D13965-F077-4D0D-AF66-F16ABF1EB9AC}" type="sibTrans" cxnId="{BFCC3057-757D-408F-B91D-CED24E8925F4}">
      <dgm:prSet/>
      <dgm:spPr/>
      <dgm:t>
        <a:bodyPr/>
        <a:lstStyle/>
        <a:p>
          <a:endParaRPr lang="en-GB"/>
        </a:p>
      </dgm:t>
    </dgm:pt>
    <dgm:pt modelId="{0F8B0C98-A74B-4E44-B92F-2CAB105C195E}">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75ADCC08-01ED-4D06-A1CC-F0123111E0EE}" type="parTrans" cxnId="{E2FE5168-614E-4332-9434-C2A45F9788E4}">
      <dgm:prSet/>
      <dgm:spPr/>
      <dgm:t>
        <a:bodyPr/>
        <a:lstStyle/>
        <a:p>
          <a:endParaRPr lang="en-GB"/>
        </a:p>
      </dgm:t>
    </dgm:pt>
    <dgm:pt modelId="{5D083F13-5804-4978-8269-5CEC2CDF2CEE}" type="sibTrans" cxnId="{E2FE5168-614E-4332-9434-C2A45F9788E4}">
      <dgm:prSet/>
      <dgm:spPr/>
      <dgm:t>
        <a:bodyPr/>
        <a:lstStyle/>
        <a:p>
          <a:endParaRPr lang="en-GB"/>
        </a:p>
      </dgm:t>
    </dgm:pt>
    <dgm:pt modelId="{ACC56B55-B54D-4F97-A978-D694743ADE3E}">
      <dgm:prSet custT="1"/>
      <dgm:spPr/>
      <dgm:t>
        <a:bodyPr/>
        <a:lstStyle/>
        <a:p>
          <a:pPr>
            <a:lnSpc>
              <a:spcPct val="150000"/>
            </a:lnSpc>
            <a:buFont typeface="Wingdings" panose="05000000000000000000" pitchFamily="2" charset="2"/>
            <a:buChar char="ü"/>
          </a:pPr>
          <a:r>
            <a:rPr lang="en-GB" sz="1100" dirty="0"/>
            <a:t>Data model design</a:t>
          </a:r>
        </a:p>
      </dgm:t>
    </dgm:pt>
    <dgm:pt modelId="{272886AB-B1F7-4E40-90B4-C7960DBE4BC6}" type="parTrans" cxnId="{82BD830C-0890-4944-9670-1030FAFDAD36}">
      <dgm:prSet/>
      <dgm:spPr/>
      <dgm:t>
        <a:bodyPr/>
        <a:lstStyle/>
        <a:p>
          <a:endParaRPr lang="en-GB"/>
        </a:p>
      </dgm:t>
    </dgm:pt>
    <dgm:pt modelId="{88310FBB-C995-488E-B9E4-06601E9529A4}" type="sibTrans" cxnId="{82BD830C-0890-4944-9670-1030FAFDAD36}">
      <dgm:prSet/>
      <dgm:spPr/>
      <dgm:t>
        <a:bodyPr/>
        <a:lstStyle/>
        <a:p>
          <a:endParaRPr lang="en-GB"/>
        </a:p>
      </dgm:t>
    </dgm:pt>
    <dgm:pt modelId="{722059E4-A748-4A8B-8781-AB6D2D353394}">
      <dgm:prSet custT="1"/>
      <dgm:spPr/>
      <dgm:t>
        <a:bodyPr/>
        <a:lstStyle/>
        <a:p>
          <a:pPr>
            <a:lnSpc>
              <a:spcPct val="150000"/>
            </a:lnSpc>
            <a:buFont typeface="Wingdings" panose="05000000000000000000" pitchFamily="2" charset="2"/>
            <a:buChar char="ü"/>
          </a:pPr>
          <a:r>
            <a:rPr lang="en-GB" sz="1100" dirty="0"/>
            <a:t>Demo</a:t>
          </a:r>
        </a:p>
      </dgm:t>
    </dgm:pt>
    <dgm:pt modelId="{E0F69483-11ED-4B91-9141-56F9A481AC2E}" type="parTrans" cxnId="{70EFA57B-C632-41A4-8FD1-52474CE9C91B}">
      <dgm:prSet/>
      <dgm:spPr/>
      <dgm:t>
        <a:bodyPr/>
        <a:lstStyle/>
        <a:p>
          <a:endParaRPr lang="en-GB"/>
        </a:p>
      </dgm:t>
    </dgm:pt>
    <dgm:pt modelId="{BF0F9C3A-7161-435E-B116-A646B86BE65D}" type="sibTrans" cxnId="{70EFA57B-C632-41A4-8FD1-52474CE9C91B}">
      <dgm:prSet/>
      <dgm:spPr/>
      <dgm:t>
        <a:bodyPr/>
        <a:lstStyle/>
        <a:p>
          <a:endParaRPr lang="en-GB"/>
        </a:p>
      </dgm:t>
    </dgm:pt>
    <dgm:pt modelId="{CA39C776-1E27-4904-8DB3-2D5DD7EBBFFA}">
      <dgm:prSet custT="1"/>
      <dgm:spPr/>
      <dgm:t>
        <a:bodyPr/>
        <a:lstStyle/>
        <a:p>
          <a:pPr>
            <a:lnSpc>
              <a:spcPct val="150000"/>
            </a:lnSpc>
            <a:buFont typeface="Wingdings" panose="05000000000000000000" pitchFamily="2" charset="2"/>
            <a:buChar char="ü"/>
          </a:pPr>
          <a:r>
            <a:rPr lang="en-GB" sz="1100" dirty="0"/>
            <a:t>Types of flow</a:t>
          </a:r>
        </a:p>
      </dgm:t>
    </dgm:pt>
    <dgm:pt modelId="{9C148EF5-537F-4960-9314-AAD245B07C3D}" type="parTrans" cxnId="{93471932-2A34-4FFA-8040-DA64249AFE39}">
      <dgm:prSet/>
      <dgm:spPr/>
      <dgm:t>
        <a:bodyPr/>
        <a:lstStyle/>
        <a:p>
          <a:endParaRPr lang="en-GB"/>
        </a:p>
      </dgm:t>
    </dgm:pt>
    <dgm:pt modelId="{3F1D3250-0E7C-4F77-8EED-C20DDC838F8B}" type="sibTrans" cxnId="{93471932-2A34-4FFA-8040-DA64249AFE39}">
      <dgm:prSet/>
      <dgm:spPr/>
      <dgm:t>
        <a:bodyPr/>
        <a:lstStyle/>
        <a:p>
          <a:endParaRPr lang="en-GB"/>
        </a:p>
      </dgm:t>
    </dgm:pt>
    <dgm:pt modelId="{ACF45D7E-EB1D-4123-9D63-5147010D7F29}">
      <dgm:prSet custT="1"/>
      <dgm:spPr/>
      <dgm:t>
        <a:bodyPr/>
        <a:lstStyle/>
        <a:p>
          <a:pPr>
            <a:lnSpc>
              <a:spcPct val="150000"/>
            </a:lnSpc>
            <a:buFont typeface="Wingdings" panose="05000000000000000000" pitchFamily="2" charset="2"/>
            <a:buChar char="ü"/>
          </a:pPr>
          <a:r>
            <a:rPr lang="en-GB" sz="1100" dirty="0"/>
            <a:t>Data types and expression</a:t>
          </a:r>
        </a:p>
      </dgm:t>
    </dgm:pt>
    <dgm:pt modelId="{33ACDDAE-76C8-4C30-BF80-07F97DBB8120}" type="parTrans" cxnId="{389F8231-A005-4059-8AFB-6DAFB98A445F}">
      <dgm:prSet/>
      <dgm:spPr/>
      <dgm:t>
        <a:bodyPr/>
        <a:lstStyle/>
        <a:p>
          <a:endParaRPr lang="en-GB"/>
        </a:p>
      </dgm:t>
    </dgm:pt>
    <dgm:pt modelId="{9213C03E-45C7-45C9-8C29-4213FA7D41B9}" type="sibTrans" cxnId="{389F8231-A005-4059-8AFB-6DAFB98A445F}">
      <dgm:prSet/>
      <dgm:spPr/>
      <dgm:t>
        <a:bodyPr/>
        <a:lstStyle/>
        <a:p>
          <a:endParaRPr lang="en-GB"/>
        </a:p>
      </dgm:t>
    </dgm:pt>
    <dgm:pt modelId="{401F0372-7C1A-47C1-ADD7-711995422879}">
      <dgm:prSet custT="1"/>
      <dgm:spPr/>
      <dgm:t>
        <a:bodyPr/>
        <a:lstStyle/>
        <a:p>
          <a:pPr>
            <a:lnSpc>
              <a:spcPct val="150000"/>
            </a:lnSpc>
            <a:buFont typeface="Wingdings" panose="05000000000000000000" pitchFamily="2" charset="2"/>
            <a:buChar char="ü"/>
          </a:pPr>
          <a:r>
            <a:rPr lang="en-GB" sz="1100" dirty="0"/>
            <a:t>Working with Arrays</a:t>
          </a:r>
        </a:p>
      </dgm:t>
    </dgm:pt>
    <dgm:pt modelId="{FA7CC548-1847-4128-BA6E-3149BCFABE1E}" type="parTrans" cxnId="{ED84E10E-4758-4D92-A8D4-883E33538944}">
      <dgm:prSet/>
      <dgm:spPr/>
      <dgm:t>
        <a:bodyPr/>
        <a:lstStyle/>
        <a:p>
          <a:endParaRPr lang="en-GB"/>
        </a:p>
      </dgm:t>
    </dgm:pt>
    <dgm:pt modelId="{0F96B1C2-B14D-48B3-9213-F2B58460E366}" type="sibTrans" cxnId="{ED84E10E-4758-4D92-A8D4-883E33538944}">
      <dgm:prSet/>
      <dgm:spPr/>
      <dgm:t>
        <a:bodyPr/>
        <a:lstStyle/>
        <a:p>
          <a:endParaRPr lang="en-GB"/>
        </a:p>
      </dgm:t>
    </dgm:pt>
    <dgm:pt modelId="{B9E04480-191E-4EE4-B47A-C7D607722DD4}">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BAA74BFC-6D7F-4481-B325-0A977FA4DEB0}" type="parTrans" cxnId="{56200E4F-CCD6-4F7B-857D-4C07847374F7}">
      <dgm:prSet/>
      <dgm:spPr/>
      <dgm:t>
        <a:bodyPr/>
        <a:lstStyle/>
        <a:p>
          <a:endParaRPr lang="en-GB"/>
        </a:p>
      </dgm:t>
    </dgm:pt>
    <dgm:pt modelId="{62E32415-EA97-4C50-B59F-BA185762F1ED}" type="sibTrans" cxnId="{56200E4F-CCD6-4F7B-857D-4C07847374F7}">
      <dgm:prSet/>
      <dgm:spPr/>
      <dgm:t>
        <a:bodyPr/>
        <a:lstStyle/>
        <a:p>
          <a:endParaRPr lang="en-GB"/>
        </a:p>
      </dgm:t>
    </dgm:pt>
    <dgm:pt modelId="{C657AF91-1E17-40EF-9890-50B43ED87700}">
      <dgm:prSet custT="1"/>
      <dgm:spPr/>
      <dgm:t>
        <a:bodyPr/>
        <a:lstStyle/>
        <a:p>
          <a:pPr>
            <a:lnSpc>
              <a:spcPct val="150000"/>
            </a:lnSpc>
            <a:buFont typeface="Wingdings" panose="05000000000000000000" pitchFamily="2" charset="2"/>
            <a:buChar char="ü"/>
          </a:pPr>
          <a:r>
            <a:rPr lang="en-GB" sz="1100" dirty="0"/>
            <a:t>Demo</a:t>
          </a:r>
        </a:p>
      </dgm:t>
    </dgm:pt>
    <dgm:pt modelId="{55676C19-027A-4706-9920-9F38CB78BB55}" type="parTrans" cxnId="{3E422639-45BD-4ECC-8D61-FEA975A3F6A7}">
      <dgm:prSet/>
      <dgm:spPr/>
      <dgm:t>
        <a:bodyPr/>
        <a:lstStyle/>
        <a:p>
          <a:endParaRPr lang="en-GB"/>
        </a:p>
      </dgm:t>
    </dgm:pt>
    <dgm:pt modelId="{BE406468-ACD9-48DC-8128-CF031B39F537}" type="sibTrans" cxnId="{3E422639-45BD-4ECC-8D61-FEA975A3F6A7}">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4">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4">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4">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4">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4">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4">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4">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4">
        <dgm:presLayoutVars>
          <dgm:bulletEnabled val="1"/>
        </dgm:presLayoutVars>
      </dgm:prSet>
      <dgm:spPr/>
    </dgm:pt>
  </dgm:ptLst>
  <dgm:cxnLst>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77F1DE0B-593D-46F9-9A6C-3926F96637F8}" type="presOf" srcId="{54C72AF5-701B-4378-8525-F1DF460F34ED}" destId="{FE6D297C-C9E0-4A7D-A12A-BA53DEE78AEC}" srcOrd="0" destOrd="1" presId="urn:microsoft.com/office/officeart/2005/8/layout/hList1"/>
    <dgm:cxn modelId="{82BD830C-0890-4944-9670-1030FAFDAD36}" srcId="{AA0CC1A4-89B3-4AA2-AE39-4C1399639CA2}" destId="{ACC56B55-B54D-4F97-A978-D694743ADE3E}" srcOrd="5" destOrd="0" parTransId="{272886AB-B1F7-4E40-90B4-C7960DBE4BC6}" sibTransId="{88310FBB-C995-488E-B9E4-06601E9529A4}"/>
    <dgm:cxn modelId="{ED84E10E-4758-4D92-A8D4-883E33538944}" srcId="{639BF8EA-4D33-4B30-911B-6776BADCAC46}" destId="{401F0372-7C1A-47C1-ADD7-711995422879}" srcOrd="3" destOrd="0" parTransId="{FA7CC548-1847-4128-BA6E-3149BCFABE1E}" sibTransId="{0F96B1C2-B14D-48B3-9213-F2B58460E366}"/>
    <dgm:cxn modelId="{37581F1C-5334-445E-829C-72AF65A4BDB2}" type="presOf" srcId="{AA0CC1A4-89B3-4AA2-AE39-4C1399639CA2}" destId="{6D51457A-C3C5-41AF-B616-CDB4705EBFBD}" srcOrd="0" destOrd="0" presId="urn:microsoft.com/office/officeart/2005/8/layout/hList1"/>
    <dgm:cxn modelId="{CE4D4D1E-7755-456F-BC4E-8D9B3E3BB04A}" srcId="{5D730ECF-5E56-4BCC-9295-01AA7310EDA9}" destId="{DDB2D429-A54B-474B-9DCF-A0E6B52D46DA}" srcOrd="4" destOrd="0" parTransId="{B3BE7EFD-D6E0-4FFE-9245-9412FF200740}" sibTransId="{08ECC846-92B0-466D-8FBC-C4D6AC294A79}"/>
    <dgm:cxn modelId="{803A602C-5B01-40EC-BFAD-279105D23941}" type="presOf" srcId="{0CF6FF1F-C08F-4FC3-A083-8DE69E9808EC}" destId="{F9540AD5-4F34-4720-A853-23023519F2F5}" srcOrd="0" destOrd="4" presId="urn:microsoft.com/office/officeart/2005/8/layout/hList1"/>
    <dgm:cxn modelId="{389F8231-A005-4059-8AFB-6DAFB98A445F}" srcId="{639BF8EA-4D33-4B30-911B-6776BADCAC46}" destId="{ACF45D7E-EB1D-4123-9D63-5147010D7F29}" srcOrd="2" destOrd="0" parTransId="{33ACDDAE-76C8-4C30-BF80-07F97DBB8120}" sibTransId="{9213C03E-45C7-45C9-8C29-4213FA7D41B9}"/>
    <dgm:cxn modelId="{93471932-2A34-4FFA-8040-DA64249AFE39}" srcId="{639BF8EA-4D33-4B30-911B-6776BADCAC46}" destId="{CA39C776-1E27-4904-8DB3-2D5DD7EBBFFA}" srcOrd="1" destOrd="0" parTransId="{9C148EF5-537F-4960-9314-AAD245B07C3D}" sibTransId="{3F1D3250-0E7C-4F77-8EED-C20DDC838F8B}"/>
    <dgm:cxn modelId="{3E422639-45BD-4ECC-8D61-FEA975A3F6A7}" srcId="{639BF8EA-4D33-4B30-911B-6776BADCAC46}" destId="{C657AF91-1E17-40EF-9890-50B43ED87700}" srcOrd="5" destOrd="0" parTransId="{55676C19-027A-4706-9920-9F38CB78BB55}" sibTransId="{BE406468-ACD9-48DC-8128-CF031B39F537}"/>
    <dgm:cxn modelId="{55754E5C-3147-44A5-89C7-7517FAF11EB9}" type="presOf" srcId="{ACF45D7E-EB1D-4123-9D63-5147010D7F29}" destId="{569DA3D3-C2E5-4089-A6F0-CF7A0DE5293E}" srcOrd="0" destOrd="2" presId="urn:microsoft.com/office/officeart/2005/8/layout/hList1"/>
    <dgm:cxn modelId="{227F285F-07B4-4102-AA0F-9D3E0C5486BE}" type="presOf" srcId="{733AC198-8C9A-4B42-9E53-02CEB15F3C9F}" destId="{CD66AAD5-A74B-4989-8AD5-348B79FA87C7}" srcOrd="0" destOrd="3" presId="urn:microsoft.com/office/officeart/2005/8/layout/hList1"/>
    <dgm:cxn modelId="{3D59E865-B3CD-4FB1-87EE-B17547F900D0}" type="presOf" srcId="{C657AF91-1E17-40EF-9890-50B43ED87700}" destId="{569DA3D3-C2E5-4089-A6F0-CF7A0DE5293E}" srcOrd="0" destOrd="5" presId="urn:microsoft.com/office/officeart/2005/8/layout/hList1"/>
    <dgm:cxn modelId="{E2FE5168-614E-4332-9434-C2A45F9788E4}" srcId="{AA0CC1A4-89B3-4AA2-AE39-4C1399639CA2}" destId="{0F8B0C98-A74B-4E44-B92F-2CAB105C195E}" srcOrd="4" destOrd="0" parTransId="{75ADCC08-01ED-4D06-A1CC-F0123111E0EE}" sibTransId="{5D083F13-5804-4978-8269-5CEC2CDF2CEE}"/>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56200E4F-CCD6-4F7B-857D-4C07847374F7}" srcId="{639BF8EA-4D33-4B30-911B-6776BADCAC46}" destId="{B9E04480-191E-4EE4-B47A-C7D607722DD4}" srcOrd="4" destOrd="0" parTransId="{BAA74BFC-6D7F-4481-B325-0A977FA4DEB0}" sibTransId="{62E32415-EA97-4C50-B59F-BA185762F1ED}"/>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BFCC3057-757D-408F-B91D-CED24E8925F4}" srcId="{AA0CC1A4-89B3-4AA2-AE39-4C1399639CA2}" destId="{7A35B426-1F7B-470E-83C9-8B734CBF59CF}" srcOrd="3" destOrd="0" parTransId="{4D6F01C8-1B7B-4631-8135-A5886B2B0D75}" sibTransId="{C1D13965-F077-4D0D-AF66-F16ABF1EB9AC}"/>
    <dgm:cxn modelId="{9426DF58-2E78-4D03-BF93-B143EBABEBAC}" type="presOf" srcId="{CA39C776-1E27-4904-8DB3-2D5DD7EBBFFA}" destId="{569DA3D3-C2E5-4089-A6F0-CF7A0DE5293E}" srcOrd="0" destOrd="1" presId="urn:microsoft.com/office/officeart/2005/8/layout/hList1"/>
    <dgm:cxn modelId="{70EFA57B-C632-41A4-8FD1-52474CE9C91B}" srcId="{AA0CC1A4-89B3-4AA2-AE39-4C1399639CA2}" destId="{722059E4-A748-4A8B-8781-AB6D2D353394}" srcOrd="6" destOrd="0" parTransId="{E0F69483-11ED-4B91-9141-56F9A481AC2E}" sibTransId="{BF0F9C3A-7161-435E-B116-A646B86BE65D}"/>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AF7BF292-2C27-461D-853B-8C4CA561F6AD}" srcId="{5D730ECF-5E56-4BCC-9295-01AA7310EDA9}" destId="{CD46F9DC-3097-44BC-84D4-73B85CEB5AD8}" srcOrd="5" destOrd="0" parTransId="{F5D89BF0-17D8-44A5-BA06-5DED91DD8CC8}" sibTransId="{49003F09-2FDB-479F-BDDC-77A41BFD5C88}"/>
    <dgm:cxn modelId="{80D2EB97-FE6E-41F7-AAC0-D99588067CBF}" type="presOf" srcId="{0F8B0C98-A74B-4E44-B92F-2CAB105C195E}" destId="{FE6D297C-C9E0-4A7D-A12A-BA53DEE78AEC}" srcOrd="0" destOrd="4"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0ED3DF9B-E4B0-4681-95D2-1F1F9BB4BD14}" type="presOf" srcId="{CD46F9DC-3097-44BC-84D4-73B85CEB5AD8}" destId="{CD66AAD5-A74B-4989-8AD5-348B79FA87C7}" srcOrd="0" destOrd="5" presId="urn:microsoft.com/office/officeart/2005/8/layout/hList1"/>
    <dgm:cxn modelId="{F9C9F39C-7EC0-43C6-9FB2-54FA2A754ED4}" srcId="{5D730ECF-5E56-4BCC-9295-01AA7310EDA9}" destId="{DC1AB3C9-E76A-4172-85C2-F2254809A158}" srcOrd="1" destOrd="0" parTransId="{C5D9562B-6B57-4AC9-BF23-4DE294D9CCC0}" sibTransId="{166C141F-AA0E-4C97-B1EA-A06F2DE1C2CA}"/>
    <dgm:cxn modelId="{44C8BE9E-8A73-47DE-BA80-191BAB42247C}" type="presOf" srcId="{401F0372-7C1A-47C1-ADD7-711995422879}" destId="{569DA3D3-C2E5-4089-A6F0-CF7A0DE5293E}" srcOrd="0" destOrd="3"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6EF1EBA1-E49D-428D-BFC4-1C65518BD8D7}" type="presOf" srcId="{ACC56B55-B54D-4F97-A978-D694743ADE3E}" destId="{FE6D297C-C9E0-4A7D-A12A-BA53DEE78AEC}" srcOrd="0" destOrd="5" presId="urn:microsoft.com/office/officeart/2005/8/layout/hList1"/>
    <dgm:cxn modelId="{D1018BA4-D551-4AF8-AE83-3A349CE9146F}" type="presOf" srcId="{639BF8EA-4D33-4B30-911B-6776BADCAC46}" destId="{79AA2380-6C09-4C3E-A320-87D02EF11B92}" srcOrd="0" destOrd="0" presId="urn:microsoft.com/office/officeart/2005/8/layout/hList1"/>
    <dgm:cxn modelId="{B5363AA6-367E-4352-9210-91B6613AEB54}" srcId="{5D730ECF-5E56-4BCC-9295-01AA7310EDA9}" destId="{893E7C06-D653-47A6-AE1C-68D245AF3E64}" srcOrd="6" destOrd="0" parTransId="{3933C5AD-E0BA-4B92-AAA9-061A899CA552}" sibTransId="{2CB8B4CF-883F-4D1D-926C-DAE94DA4D2AC}"/>
    <dgm:cxn modelId="{EBA58CA9-A3CE-412F-9474-7EAFF04D075A}" srcId="{5D730ECF-5E56-4BCC-9295-01AA7310EDA9}" destId="{6F7084A3-F6F4-4055-8404-3AB7D7F43B45}" srcOrd="2" destOrd="0" parTransId="{FB834508-C913-4467-8009-DCEB15E722F0}" sibTransId="{06B3AF3A-C83F-448F-BA86-3585D21C19DD}"/>
    <dgm:cxn modelId="{B4E214AA-5BD0-42F3-AC2F-CDAC373FF126}" srcId="{3F8F7C63-6D9D-4496-99F3-13DF66B8EAD6}" destId="{0CF6FF1F-C08F-4FC3-A083-8DE69E9808EC}" srcOrd="4" destOrd="0" parTransId="{E2C68DD5-0B4D-46BB-8703-7E6E04774A00}" sibTransId="{69BB4931-D0E5-4586-B4A7-B24CFD9DD6C0}"/>
    <dgm:cxn modelId="{DC1AC8AC-9C09-4807-AF0C-A7962DB87579}" type="presOf" srcId="{6F7084A3-F6F4-4055-8404-3AB7D7F43B45}" destId="{CD66AAD5-A74B-4989-8AD5-348B79FA87C7}" srcOrd="0" destOrd="2"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6BE278C0-C94B-4C6B-AC78-409341D28AA8}" type="presOf" srcId="{DDB2D429-A54B-474B-9DCF-A0E6B52D46DA}" destId="{CD66AAD5-A74B-4989-8AD5-348B79FA87C7}" srcOrd="0" destOrd="4" presId="urn:microsoft.com/office/officeart/2005/8/layout/hList1"/>
    <dgm:cxn modelId="{FFB818C7-DF6C-47C8-B2DD-A5DB62320516}" type="presOf" srcId="{DC1AB3C9-E76A-4172-85C2-F2254809A158}" destId="{CD66AAD5-A74B-4989-8AD5-348B79FA87C7}" srcOrd="0" destOrd="1" presId="urn:microsoft.com/office/officeart/2005/8/layout/hList1"/>
    <dgm:cxn modelId="{71F5C5CE-76D8-4EC7-A21E-453AF89BD604}" srcId="{5D730ECF-5E56-4BCC-9295-01AA7310EDA9}" destId="{733AC198-8C9A-4B42-9E53-02CEB15F3C9F}" srcOrd="3" destOrd="0" parTransId="{0608B9E6-3495-41C4-8CB6-E742C70D3BD5}" sibTransId="{4C7AF5B8-74FC-4ECC-8F44-8EC6EDA79510}"/>
    <dgm:cxn modelId="{D4F09DD2-D7DC-4C0A-B107-20DDDF7554E9}" srcId="{639BF8EA-4D33-4B30-911B-6776BADCAC46}" destId="{8A005F68-872E-4565-97CF-5F934A8F7106}" srcOrd="0" destOrd="0" parTransId="{6458AC6F-FC93-49FE-B39E-B3BD37FC1330}" sibTransId="{88809219-9B02-4029-97B7-029D87354175}"/>
    <dgm:cxn modelId="{A9AB27D9-AB37-4556-8F6E-CCDE59F2CF86}" srcId="{AA0CC1A4-89B3-4AA2-AE39-4C1399639CA2}" destId="{54C72AF5-701B-4378-8525-F1DF460F34ED}" srcOrd="1" destOrd="0" parTransId="{5D5C2022-D69D-486A-9984-619FA0DA17BE}" sibTransId="{8D515924-C436-4473-8074-31B0016C1AC1}"/>
    <dgm:cxn modelId="{209C99E0-8A1B-44A9-A55C-D147A3A22902}" type="presOf" srcId="{7A35B426-1F7B-470E-83C9-8B734CBF59CF}" destId="{FE6D297C-C9E0-4A7D-A12A-BA53DEE78AEC}" srcOrd="0" destOrd="3" presId="urn:microsoft.com/office/officeart/2005/8/layout/hList1"/>
    <dgm:cxn modelId="{28191EE6-95A7-4034-9576-375608FEE2BA}" srcId="{3F8F7C63-6D9D-4496-99F3-13DF66B8EAD6}" destId="{4A547C1D-B2B4-4DC0-9186-F06ADA29D96C}" srcOrd="1" destOrd="0" parTransId="{F4FB9ED1-E83E-49C1-92FA-6655211CE690}" sibTransId="{5B58EB33-10F0-4DE7-8164-D3499FE473A2}"/>
    <dgm:cxn modelId="{B1CE40E7-C3CF-4975-A224-A2279AA3F9DB}" type="presOf" srcId="{3A49676A-F985-4612-8E3F-B09E7F5953A5}" destId="{FE6D297C-C9E0-4A7D-A12A-BA53DEE78AEC}" srcOrd="0" destOrd="2" presId="urn:microsoft.com/office/officeart/2005/8/layout/hList1"/>
    <dgm:cxn modelId="{D140A2EB-3F7E-42F4-996C-1F3B53C6C159}" type="presOf" srcId="{C6F6A35E-EF9D-42DB-9F6B-51AFF90BC98C}" destId="{FE6D297C-C9E0-4A7D-A12A-BA53DEE78AEC}" srcOrd="0" destOrd="0" presId="urn:microsoft.com/office/officeart/2005/8/layout/hList1"/>
    <dgm:cxn modelId="{B28E83F1-1224-4336-82E7-A73EF15B6468}" type="presOf" srcId="{893E7C06-D653-47A6-AE1C-68D245AF3E64}" destId="{CD66AAD5-A74B-4989-8AD5-348B79FA87C7}" srcOrd="0" destOrd="6" presId="urn:microsoft.com/office/officeart/2005/8/layout/hList1"/>
    <dgm:cxn modelId="{460982F2-6E3B-4E37-86A8-4DD66B6D22CF}" type="presOf" srcId="{B9E04480-191E-4EE4-B47A-C7D607722DD4}" destId="{569DA3D3-C2E5-4089-A6F0-CF7A0DE5293E}" srcOrd="0" destOrd="4" presId="urn:microsoft.com/office/officeart/2005/8/layout/hList1"/>
    <dgm:cxn modelId="{235AF3F2-4DC6-4ACE-9EC0-844AD822351F}" type="presOf" srcId="{8A005F68-872E-4565-97CF-5F934A8F7106}" destId="{569DA3D3-C2E5-4089-A6F0-CF7A0DE5293E}" srcOrd="0" destOrd="0" presId="urn:microsoft.com/office/officeart/2005/8/layout/hList1"/>
    <dgm:cxn modelId="{1A79C8F4-053A-42E7-9A59-549B72D27189}" srcId="{AA0CC1A4-89B3-4AA2-AE39-4C1399639CA2}" destId="{3A49676A-F985-4612-8E3F-B09E7F5953A5}" srcOrd="2" destOrd="0" parTransId="{373F37CE-C981-4F7A-B1CC-0C2867E61ADA}" sibTransId="{0F4E1333-36B3-49FC-BCE9-7962A7ABD1D4}"/>
    <dgm:cxn modelId="{371544FF-7059-4841-86CF-E5F6D0EA4AEB}" type="presOf" srcId="{722059E4-A748-4A8B-8781-AB6D2D353394}" destId="{FE6D297C-C9E0-4A7D-A12A-BA53DEE78AEC}" srcOrd="0" destOrd="6"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4219" y="408292"/>
          <a:ext cx="2537287" cy="1014914"/>
        </a:xfrm>
        <a:prstGeom prst="rect">
          <a:avLst/>
        </a:prstGeom>
        <a:solidFill>
          <a:schemeClr val="bg1">
            <a:lumMod val="65000"/>
          </a:schemeClr>
        </a:solidFill>
        <a:ln w="12700" cap="flat" cmpd="sng" algn="ctr">
          <a:solidFill>
            <a:srgbClr val="6600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4219" y="408292"/>
        <a:ext cx="2537287" cy="1014914"/>
      </dsp:txXfrm>
    </dsp:sp>
    <dsp:sp modelId="{F9540AD5-4F34-4720-A853-23023519F2F5}">
      <dsp:nvSpPr>
        <dsp:cNvPr id="0" name=""/>
        <dsp:cNvSpPr/>
      </dsp:nvSpPr>
      <dsp:spPr>
        <a:xfrm>
          <a:off x="4219"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219" y="1423207"/>
        <a:ext cx="2537287" cy="2854800"/>
      </dsp:txXfrm>
    </dsp:sp>
    <dsp:sp modelId="{A15940E0-E524-4386-893B-E5C857ACD0DE}">
      <dsp:nvSpPr>
        <dsp:cNvPr id="0" name=""/>
        <dsp:cNvSpPr/>
      </dsp:nvSpPr>
      <dsp:spPr>
        <a:xfrm>
          <a:off x="2896726" y="408292"/>
          <a:ext cx="2537287" cy="1014914"/>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II</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896726" y="408292"/>
        <a:ext cx="2537287" cy="1014914"/>
      </dsp:txXfrm>
    </dsp:sp>
    <dsp:sp modelId="{CD66AAD5-A74B-4989-8AD5-348B79FA87C7}">
      <dsp:nvSpPr>
        <dsp:cNvPr id="0" name=""/>
        <dsp:cNvSpPr/>
      </dsp:nvSpPr>
      <dsp:spPr>
        <a:xfrm>
          <a:off x="2896726"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 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 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896726" y="1423207"/>
        <a:ext cx="2537287" cy="2854800"/>
      </dsp:txXfrm>
    </dsp:sp>
    <dsp:sp modelId="{6D51457A-C3C5-41AF-B616-CDB4705EBFBD}">
      <dsp:nvSpPr>
        <dsp:cNvPr id="0" name=""/>
        <dsp:cNvSpPr/>
      </dsp:nvSpPr>
      <dsp:spPr>
        <a:xfrm>
          <a:off x="5789234" y="408292"/>
          <a:ext cx="2537287" cy="1014914"/>
        </a:xfrm>
        <a:prstGeom prst="rect">
          <a:avLst/>
        </a:prstGeom>
        <a:solidFill>
          <a:srgbClr val="7030A0"/>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 Part I</a:t>
          </a:r>
        </a:p>
        <a:p>
          <a:pPr marL="0" lvl="0" indent="0" algn="ctr" defTabSz="488950">
            <a:lnSpc>
              <a:spcPct val="90000"/>
            </a:lnSpc>
            <a:spcBef>
              <a:spcPct val="0"/>
            </a:spcBef>
            <a:spcAft>
              <a:spcPct val="35000"/>
            </a:spcAft>
            <a:buNone/>
          </a:pPr>
          <a:r>
            <a:rPr lang="en-US" sz="1100" kern="1200" dirty="0"/>
            <a:t>Power Packed </a:t>
          </a:r>
          <a:r>
            <a:rPr lang="en-US" sz="1100" kern="1200" dirty="0">
              <a:solidFill>
                <a:prstClr val="white"/>
              </a:solidFill>
              <a:latin typeface="Calibri" panose="020F0502020204030204"/>
              <a:ea typeface="+mn-ea"/>
              <a:cs typeface="+mn-cs"/>
            </a:rPr>
            <a:t>Day</a:t>
          </a:r>
          <a:r>
            <a:rPr lang="en-US" sz="1100" kern="1200" dirty="0"/>
            <a:t> with Power Model Driven Apps</a:t>
          </a:r>
          <a:endParaRPr lang="en-AU" sz="1100" kern="1200" dirty="0"/>
        </a:p>
      </dsp:txBody>
      <dsp:txXfrm>
        <a:off x="5789234" y="408292"/>
        <a:ext cx="2537287" cy="1014914"/>
      </dsp:txXfrm>
    </dsp:sp>
    <dsp:sp modelId="{FE6D297C-C9E0-4A7D-A12A-BA53DEE78AEC}">
      <dsp:nvSpPr>
        <dsp:cNvPr id="0" name=""/>
        <dsp:cNvSpPr/>
      </dsp:nvSpPr>
      <dsp:spPr>
        <a:xfrm>
          <a:off x="5789234"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Dataverse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789234" y="1423207"/>
        <a:ext cx="2537287" cy="2854800"/>
      </dsp:txXfrm>
    </dsp:sp>
    <dsp:sp modelId="{79AA2380-6C09-4C3E-A320-87D02EF11B92}">
      <dsp:nvSpPr>
        <dsp:cNvPr id="0" name=""/>
        <dsp:cNvSpPr/>
      </dsp:nvSpPr>
      <dsp:spPr>
        <a:xfrm>
          <a:off x="8681741" y="408292"/>
          <a:ext cx="2537287" cy="1014914"/>
        </a:xfrm>
        <a:prstGeom prst="rect">
          <a:avLst/>
        </a:prstGeom>
        <a:solidFill>
          <a:srgbClr val="7030A0"/>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 Part II</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8681741" y="408292"/>
        <a:ext cx="2537287" cy="1014914"/>
      </dsp:txXfrm>
    </dsp:sp>
    <dsp:sp modelId="{569DA3D3-C2E5-4089-A6F0-CF7A0DE5293E}">
      <dsp:nvSpPr>
        <dsp:cNvPr id="0" name=""/>
        <dsp:cNvSpPr/>
      </dsp:nvSpPr>
      <dsp:spPr>
        <a:xfrm>
          <a:off x="8681741"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8681741" y="1423207"/>
        <a:ext cx="2537287"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17/08/2021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523ACA-F8B5-4D03-B594-D86FCD31A19F}" type="slidenum">
              <a:rPr lang="en-US" smtClean="0"/>
              <a:t>19</a:t>
            </a:fld>
            <a:endParaRPr lang="en-US"/>
          </a:p>
        </p:txBody>
      </p:sp>
    </p:spTree>
    <p:extLst>
      <p:ext uri="{BB962C8B-B14F-4D97-AF65-F5344CB8AC3E}">
        <p14:creationId xmlns:p14="http://schemas.microsoft.com/office/powerpoint/2010/main" val="2027897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523ACA-F8B5-4D03-B594-D86FCD31A19F}" type="slidenum">
              <a:rPr lang="en-US" smtClean="0"/>
              <a:t>22</a:t>
            </a:fld>
            <a:endParaRPr lang="en-US"/>
          </a:p>
        </p:txBody>
      </p:sp>
    </p:spTree>
    <p:extLst>
      <p:ext uri="{BB962C8B-B14F-4D97-AF65-F5344CB8AC3E}">
        <p14:creationId xmlns:p14="http://schemas.microsoft.com/office/powerpoint/2010/main" val="1484273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523ACA-F8B5-4D03-B594-D86FCD31A19F}" type="slidenum">
              <a:rPr lang="en-US" smtClean="0"/>
              <a:t>25</a:t>
            </a:fld>
            <a:endParaRPr lang="en-US"/>
          </a:p>
        </p:txBody>
      </p:sp>
    </p:spTree>
    <p:extLst>
      <p:ext uri="{BB962C8B-B14F-4D97-AF65-F5344CB8AC3E}">
        <p14:creationId xmlns:p14="http://schemas.microsoft.com/office/powerpoint/2010/main" val="2745481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8/17/2021 3:35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775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8/17/2021 3:35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68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8/17/2021 3:35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248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523ACA-F8B5-4D03-B594-D86FCD31A19F}" type="slidenum">
              <a:rPr lang="en-US" smtClean="0"/>
              <a:t>15</a:t>
            </a:fld>
            <a:endParaRPr lang="en-US"/>
          </a:p>
        </p:txBody>
      </p:sp>
    </p:spTree>
    <p:extLst>
      <p:ext uri="{BB962C8B-B14F-4D97-AF65-F5344CB8AC3E}">
        <p14:creationId xmlns:p14="http://schemas.microsoft.com/office/powerpoint/2010/main" val="4283969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0.png"/><Relationship Id="rId1" Type="http://schemas.openxmlformats.org/officeDocument/2006/relationships/slideMaster" Target="../slideMasters/slideMaster5.xml"/><Relationship Id="rId5" Type="http://schemas.openxmlformats.org/officeDocument/2006/relationships/image" Target="../media/image32.png"/><Relationship Id="rId4" Type="http://schemas.openxmlformats.org/officeDocument/2006/relationships/image" Target="../media/image3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3.xml"/><Relationship Id="rId4" Type="http://schemas.openxmlformats.org/officeDocument/2006/relationships/image" Target="../media/image27.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17/08/2021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17/08/2021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17/08/2021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8/17/2021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emo slide">
    <p:bg>
      <p:bgPr>
        <a:blipFill dpi="0" rotWithShape="1">
          <a:blip r:embed="rId2">
            <a:alphaModFix amt="39000"/>
            <a:lum/>
          </a:blip>
          <a:srcRect/>
          <a:stretch>
            <a:fillRect l="-17000" r="-17000"/>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91019D5-B2A6-40B7-8CD4-94C971D13445}"/>
              </a:ext>
            </a:extLst>
          </p:cNvPr>
          <p:cNvCxnSpPr/>
          <p:nvPr userDrawn="1"/>
        </p:nvCxnSpPr>
        <p:spPr>
          <a:xfrm>
            <a:off x="584199" y="3741564"/>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FB5B349F-CA7A-4D74-8E3C-07A79F8B1A7C}"/>
              </a:ext>
            </a:extLst>
          </p:cNvPr>
          <p:cNvSpPr>
            <a:spLocks noGrp="1"/>
          </p:cNvSpPr>
          <p:nvPr>
            <p:ph type="title" hasCustomPrompt="1"/>
          </p:nvPr>
        </p:nvSpPr>
        <p:spPr>
          <a:xfrm>
            <a:off x="584200" y="2702779"/>
            <a:ext cx="5510213" cy="830997"/>
          </a:xfrm>
          <a:noFill/>
        </p:spPr>
        <p:txBody>
          <a:bodyPr wrap="square" lIns="0" tIns="0" rIns="0" bIns="0" anchor="b" anchorCtr="0">
            <a:spAutoFit/>
          </a:bodyPr>
          <a:lstStyle>
            <a:lvl1pPr>
              <a:defRPr sz="6000" b="1" spc="-50" baseline="0">
                <a:solidFill>
                  <a:srgbClr val="135051"/>
                </a:soli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7" name="Text Placeholder 4">
            <a:extLst>
              <a:ext uri="{FF2B5EF4-FFF2-40B4-BE49-F238E27FC236}">
                <a16:creationId xmlns:a16="http://schemas.microsoft.com/office/drawing/2014/main" id="{02A4CE0A-7B63-45A0-843A-8C9EC1BCE0B0}"/>
              </a:ext>
            </a:extLst>
          </p:cNvPr>
          <p:cNvSpPr>
            <a:spLocks noGrp="1"/>
          </p:cNvSpPr>
          <p:nvPr>
            <p:ph type="body" sz="quarter" idx="12" hasCustomPrompt="1"/>
          </p:nvPr>
        </p:nvSpPr>
        <p:spPr>
          <a:xfrm>
            <a:off x="584199" y="4143938"/>
            <a:ext cx="5510213" cy="498598"/>
          </a:xfr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Section subtitle</a:t>
            </a:r>
          </a:p>
        </p:txBody>
      </p:sp>
    </p:spTree>
    <p:extLst>
      <p:ext uri="{BB962C8B-B14F-4D97-AF65-F5344CB8AC3E}">
        <p14:creationId xmlns:p14="http://schemas.microsoft.com/office/powerpoint/2010/main" val="1337582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2">
    <p:bg>
      <p:bgPr>
        <a:blipFill dpi="0" rotWithShape="1">
          <a:blip r:embed="rId2">
            <a:alphaModFix amt="35000"/>
            <a:lum/>
          </a:blip>
          <a:srcRect/>
          <a:stretch>
            <a:fillRect l="-27000" r="-2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703409"/>
            <a:ext cx="6400800" cy="830997"/>
          </a:xfrm>
          <a:noFill/>
        </p:spPr>
        <p:txBody>
          <a:bodyPr vert="horz" wrap="square" lIns="0" tIns="0" rIns="0" bIns="0" rtlCol="0" anchor="b" anchorCtr="0">
            <a:spAutoFit/>
          </a:bodyPr>
          <a:lstStyle>
            <a:lvl1pPr>
              <a:defRPr lang="en-US" sz="6000" b="1" spc="-50" baseline="0" dirty="0">
                <a:solidFill>
                  <a:srgbClr val="135051"/>
                </a:solidFill>
                <a:latin typeface="Segoe UI Semibold" panose="020B0702040204020203" pitchFamily="34" charset="0"/>
                <a:cs typeface="Segoe UI Semibold" panose="020B0702040204020203" pitchFamily="34" charset="0"/>
              </a:defRPr>
            </a:lvl1pPr>
          </a:lstStyle>
          <a:p>
            <a:pPr lvl="0"/>
            <a:r>
              <a:rPr lang="en-US" dirty="0"/>
              <a:t>Demo Title</a:t>
            </a:r>
          </a:p>
        </p:txBody>
      </p:sp>
      <p:sp>
        <p:nvSpPr>
          <p:cNvPr id="35" name="Text Placeholder 4">
            <a:extLst>
              <a:ext uri="{FF2B5EF4-FFF2-40B4-BE49-F238E27FC236}">
                <a16:creationId xmlns:a16="http://schemas.microsoft.com/office/drawing/2014/main" id="{7453F7F1-31A1-4AAF-8FA6-C5DA99892EEB}"/>
              </a:ext>
            </a:extLst>
          </p:cNvPr>
          <p:cNvSpPr>
            <a:spLocks noGrp="1"/>
          </p:cNvSpPr>
          <p:nvPr>
            <p:ph type="body" sz="quarter" idx="12" hasCustomPrompt="1"/>
          </p:nvPr>
        </p:nvSpPr>
        <p:spPr>
          <a:xfrm>
            <a:off x="584200" y="3962400"/>
            <a:ext cx="5510213" cy="498598"/>
          </a:xfr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sp>
        <p:nvSpPr>
          <p:cNvPr id="37" name="Rectangle 36">
            <a:extLst>
              <a:ext uri="{FF2B5EF4-FFF2-40B4-BE49-F238E27FC236}">
                <a16:creationId xmlns:a16="http://schemas.microsoft.com/office/drawing/2014/main" id="{51C31649-8481-434D-8633-A945DF033FDA}"/>
              </a:ext>
            </a:extLst>
          </p:cNvPr>
          <p:cNvSpPr/>
          <p:nvPr userDrawn="1"/>
        </p:nvSpPr>
        <p:spPr>
          <a:xfrm>
            <a:off x="584200" y="305201"/>
            <a:ext cx="1435947" cy="536581"/>
          </a:xfrm>
          <a:prstGeom prst="rect">
            <a:avLst/>
          </a:prstGeom>
          <a:solidFill>
            <a:srgbClr val="0D5F7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atin typeface="Proxima Nova" panose="02000506030000020004" pitchFamily="50" charset="0"/>
              </a:rPr>
              <a:t>Demo</a:t>
            </a:r>
          </a:p>
        </p:txBody>
      </p:sp>
      <p:cxnSp>
        <p:nvCxnSpPr>
          <p:cNvPr id="36" name="Straight Connector 35">
            <a:extLst>
              <a:ext uri="{FF2B5EF4-FFF2-40B4-BE49-F238E27FC236}">
                <a16:creationId xmlns:a16="http://schemas.microsoft.com/office/drawing/2014/main" id="{B8A513EB-6A18-4BE7-949C-D03074C3FCE3}"/>
              </a:ext>
            </a:extLst>
          </p:cNvPr>
          <p:cNvCxnSpPr/>
          <p:nvPr userDrawn="1"/>
        </p:nvCxnSpPr>
        <p:spPr>
          <a:xfrm>
            <a:off x="584200" y="366916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421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81890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47721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66835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17/08/2021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67383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600064" y="345115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600064" y="463539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600064" y="581050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589921"/>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3451158"/>
            <a:ext cx="3556129" cy="28169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Tree>
    <p:extLst>
      <p:ext uri="{BB962C8B-B14F-4D97-AF65-F5344CB8AC3E}">
        <p14:creationId xmlns:p14="http://schemas.microsoft.com/office/powerpoint/2010/main" val="228487871"/>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20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6467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8/17/2021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17/08/2021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8/17/2021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17/08/2021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17/08/2021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17/08/2021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17/08/2021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17/08/2021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17/08/2021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7.emf"/><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image" Target="../media/image9.emf"/><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theme" Target="../theme/theme3.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image" Target="../media/image9.e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theme" Target="../theme/theme4.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34" Type="http://schemas.openxmlformats.org/officeDocument/2006/relationships/slideLayout" Target="../slideLayouts/slideLayout134.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slideLayout" Target="../slideLayouts/slideLayout133.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slideLayout" Target="../slideLayouts/slideLayout132.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36" Type="http://schemas.openxmlformats.org/officeDocument/2006/relationships/image" Target="../media/image9.emf"/><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slideLayout" Target="../slideLayouts/slideLayout131.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 Id="rId35"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17/08/2021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8.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a:t>
            </a:r>
            <a:r>
              <a:rPr lang="en-US" sz="4000" b="1">
                <a:solidFill>
                  <a:srgbClr val="124548"/>
                </a:solidFill>
              </a:rPr>
              <a:t>Power Platform</a:t>
            </a:r>
            <a:endParaRPr lang="en-US" sz="40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a:t>
            </a:r>
            <a:r>
              <a:rPr lang="en-US" dirty="0"/>
              <a:t>.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9045E30-6640-4474-91B1-90DC77894A50}"/>
              </a:ext>
            </a:extLst>
          </p:cNvPr>
          <p:cNvGrpSpPr/>
          <p:nvPr/>
        </p:nvGrpSpPr>
        <p:grpSpPr>
          <a:xfrm>
            <a:off x="6996013" y="1836420"/>
            <a:ext cx="3498668" cy="4076699"/>
            <a:chOff x="6844938" y="1836420"/>
            <a:chExt cx="3498668" cy="4076699"/>
          </a:xfrm>
        </p:grpSpPr>
        <p:sp>
          <p:nvSpPr>
            <p:cNvPr id="19" name="TextBox 18">
              <a:extLst>
                <a:ext uri="{FF2B5EF4-FFF2-40B4-BE49-F238E27FC236}">
                  <a16:creationId xmlns:a16="http://schemas.microsoft.com/office/drawing/2014/main" id="{41C47B3B-97E9-422F-98F6-0ACF7C4639F8}"/>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Common Data Service</a:t>
              </a:r>
            </a:p>
          </p:txBody>
        </p:sp>
        <p:pic>
          <p:nvPicPr>
            <p:cNvPr id="20" name="Graphic 19">
              <a:extLst>
                <a:ext uri="{FF2B5EF4-FFF2-40B4-BE49-F238E27FC236}">
                  <a16:creationId xmlns:a16="http://schemas.microsoft.com/office/drawing/2014/main" id="{58A2C791-0D06-4235-96DB-91C12BC693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21" name="Group 20">
            <a:extLst>
              <a:ext uri="{FF2B5EF4-FFF2-40B4-BE49-F238E27FC236}">
                <a16:creationId xmlns:a16="http://schemas.microsoft.com/office/drawing/2014/main" id="{79B85214-B42D-4BAF-8EF2-FB9B86791D30}"/>
              </a:ext>
            </a:extLst>
          </p:cNvPr>
          <p:cNvGrpSpPr/>
          <p:nvPr/>
        </p:nvGrpSpPr>
        <p:grpSpPr>
          <a:xfrm>
            <a:off x="1730860" y="1932069"/>
            <a:ext cx="3312814" cy="3981050"/>
            <a:chOff x="1745193" y="1684876"/>
            <a:chExt cx="3312814" cy="3981050"/>
          </a:xfrm>
        </p:grpSpPr>
        <p:sp>
          <p:nvSpPr>
            <p:cNvPr id="22" name="TextBox 21">
              <a:extLst>
                <a:ext uri="{FF2B5EF4-FFF2-40B4-BE49-F238E27FC236}">
                  <a16:creationId xmlns:a16="http://schemas.microsoft.com/office/drawing/2014/main" id="{D68FB903-0496-41BF-8126-1D13FCC7E403}"/>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Connectors</a:t>
              </a:r>
            </a:p>
          </p:txBody>
        </p:sp>
        <p:sp>
          <p:nvSpPr>
            <p:cNvPr id="23" name="Org_ECA6" title="Icon of three boxes in a bracket chart">
              <a:extLst>
                <a:ext uri="{FF2B5EF4-FFF2-40B4-BE49-F238E27FC236}">
                  <a16:creationId xmlns:a16="http://schemas.microsoft.com/office/drawing/2014/main" id="{43866C1E-2BCF-4492-B418-524E2430813B}"/>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9991562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BE30-EE5E-4A83-8C9F-7B962CAF21C3}"/>
              </a:ext>
            </a:extLst>
          </p:cNvPr>
          <p:cNvSpPr>
            <a:spLocks noGrp="1"/>
          </p:cNvSpPr>
          <p:nvPr>
            <p:ph type="title"/>
          </p:nvPr>
        </p:nvSpPr>
        <p:spPr/>
        <p:txBody>
          <a:bodyPr/>
          <a:lstStyle/>
          <a:p>
            <a:r>
              <a:rPr lang="en-US" dirty="0"/>
              <a:t>Oh, the apps you can build. . .</a:t>
            </a:r>
          </a:p>
        </p:txBody>
      </p:sp>
      <p:graphicFrame>
        <p:nvGraphicFramePr>
          <p:cNvPr id="6" name="Table 6">
            <a:extLst>
              <a:ext uri="{FF2B5EF4-FFF2-40B4-BE49-F238E27FC236}">
                <a16:creationId xmlns:a16="http://schemas.microsoft.com/office/drawing/2014/main" id="{F501DB28-5747-460F-B850-196A9371A3C4}"/>
              </a:ext>
            </a:extLst>
          </p:cNvPr>
          <p:cNvGraphicFramePr>
            <a:graphicFrameLocks noGrp="1"/>
          </p:cNvGraphicFramePr>
          <p:nvPr>
            <p:ph sz="quarter" idx="10"/>
            <p:extLst>
              <p:ext uri="{D42A27DB-BD31-4B8C-83A1-F6EECF244321}">
                <p14:modId xmlns:p14="http://schemas.microsoft.com/office/powerpoint/2010/main" val="1955831490"/>
              </p:ext>
            </p:extLst>
          </p:nvPr>
        </p:nvGraphicFramePr>
        <p:xfrm>
          <a:off x="2048656" y="1659953"/>
          <a:ext cx="8094687" cy="4253958"/>
        </p:xfrm>
        <a:graphic>
          <a:graphicData uri="http://schemas.openxmlformats.org/drawingml/2006/table">
            <a:tbl>
              <a:tblPr firstRow="1" bandRow="1">
                <a:tableStyleId>{9D7B26C5-4107-4FEC-AEDC-1716B250A1EF}</a:tableStyleId>
              </a:tblPr>
              <a:tblGrid>
                <a:gridCol w="2698229">
                  <a:extLst>
                    <a:ext uri="{9D8B030D-6E8A-4147-A177-3AD203B41FA5}">
                      <a16:colId xmlns:a16="http://schemas.microsoft.com/office/drawing/2014/main" val="2099270770"/>
                    </a:ext>
                  </a:extLst>
                </a:gridCol>
                <a:gridCol w="2698229">
                  <a:extLst>
                    <a:ext uri="{9D8B030D-6E8A-4147-A177-3AD203B41FA5}">
                      <a16:colId xmlns:a16="http://schemas.microsoft.com/office/drawing/2014/main" val="3379712812"/>
                    </a:ext>
                  </a:extLst>
                </a:gridCol>
                <a:gridCol w="2698229">
                  <a:extLst>
                    <a:ext uri="{9D8B030D-6E8A-4147-A177-3AD203B41FA5}">
                      <a16:colId xmlns:a16="http://schemas.microsoft.com/office/drawing/2014/main" val="3978101068"/>
                    </a:ext>
                  </a:extLst>
                </a:gridCol>
              </a:tblGrid>
              <a:tr h="602313">
                <a:tc>
                  <a:txBody>
                    <a:bodyPr/>
                    <a:lstStyle/>
                    <a:p>
                      <a:pPr algn="ctr"/>
                      <a:r>
                        <a:rPr lang="en-US" dirty="0"/>
                        <a:t>Client</a:t>
                      </a:r>
                    </a:p>
                  </a:txBody>
                  <a:tcPr anchor="ctr"/>
                </a:tc>
                <a:tc>
                  <a:txBody>
                    <a:bodyPr/>
                    <a:lstStyle/>
                    <a:p>
                      <a:pPr algn="ctr"/>
                      <a:r>
                        <a:rPr lang="en-US" dirty="0"/>
                        <a:t>Connectors</a:t>
                      </a:r>
                    </a:p>
                  </a:txBody>
                  <a:tcPr anchor="ctr"/>
                </a:tc>
                <a:tc>
                  <a:txBody>
                    <a:bodyPr/>
                    <a:lstStyle/>
                    <a:p>
                      <a:pPr algn="ctr"/>
                      <a:r>
                        <a:rPr lang="en-US" dirty="0"/>
                        <a:t>Common Data Service (Data Verse)</a:t>
                      </a:r>
                    </a:p>
                  </a:txBody>
                  <a:tcPr anchor="ctr"/>
                </a:tc>
                <a:extLst>
                  <a:ext uri="{0D108BD9-81ED-4DB2-BD59-A6C34878D82A}">
                    <a16:rowId xmlns:a16="http://schemas.microsoft.com/office/drawing/2014/main" val="1470991932"/>
                  </a:ext>
                </a:extLst>
              </a:tr>
              <a:tr h="602313">
                <a:tc>
                  <a:txBody>
                    <a:bodyPr/>
                    <a:lstStyle/>
                    <a:p>
                      <a:pPr algn="ctr"/>
                      <a:r>
                        <a:rPr lang="en-US" dirty="0"/>
                        <a:t>Power Apps (Canvas)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413164948"/>
                  </a:ext>
                </a:extLst>
              </a:tr>
              <a:tr h="602313">
                <a:tc>
                  <a:txBody>
                    <a:bodyPr/>
                    <a:lstStyle/>
                    <a:p>
                      <a:pPr algn="ctr"/>
                      <a:r>
                        <a:rPr lang="en-US" dirty="0"/>
                        <a:t>Power Apps (Model)</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930867670"/>
                  </a:ext>
                </a:extLst>
              </a:tr>
              <a:tr h="602313">
                <a:tc>
                  <a:txBody>
                    <a:bodyPr/>
                    <a:lstStyle/>
                    <a:p>
                      <a:pPr algn="ctr"/>
                      <a:r>
                        <a:rPr lang="en-US" dirty="0"/>
                        <a:t>Power Portals</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3547950776"/>
                  </a:ext>
                </a:extLst>
              </a:tr>
              <a:tr h="602313">
                <a:tc>
                  <a:txBody>
                    <a:bodyPr/>
                    <a:lstStyle/>
                    <a:p>
                      <a:pPr algn="ctr"/>
                      <a:r>
                        <a:rPr lang="en-US" dirty="0"/>
                        <a:t>Power Automate</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710861086"/>
                  </a:ext>
                </a:extLst>
              </a:tr>
              <a:tr h="602313">
                <a:tc>
                  <a:txBody>
                    <a:bodyPr/>
                    <a:lstStyle/>
                    <a:p>
                      <a:pPr algn="ctr"/>
                      <a:r>
                        <a:rPr lang="en-US" dirty="0"/>
                        <a:t>AI Builder</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609870799"/>
                  </a:ext>
                </a:extLst>
              </a:tr>
              <a:tr h="602313">
                <a:tc>
                  <a:txBody>
                    <a:bodyPr/>
                    <a:lstStyle/>
                    <a:p>
                      <a:pPr algn="ctr"/>
                      <a:r>
                        <a:rPr lang="en-US" dirty="0"/>
                        <a:t>Power BI</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486173652"/>
                  </a:ext>
                </a:extLst>
              </a:tr>
            </a:tbl>
          </a:graphicData>
        </a:graphic>
      </p:graphicFrame>
    </p:spTree>
    <p:extLst>
      <p:ext uri="{BB962C8B-B14F-4D97-AF65-F5344CB8AC3E}">
        <p14:creationId xmlns:p14="http://schemas.microsoft.com/office/powerpoint/2010/main" val="379985680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external data (Connectors)?</a:t>
            </a:r>
          </a:p>
        </p:txBody>
      </p:sp>
      <p:sp>
        <p:nvSpPr>
          <p:cNvPr id="4" name="TextBox 3">
            <a:extLst>
              <a:ext uri="{FF2B5EF4-FFF2-40B4-BE49-F238E27FC236}">
                <a16:creationId xmlns:a16="http://schemas.microsoft.com/office/drawing/2014/main" id="{1828007D-FB79-430A-8191-DAD69E62F6F8}"/>
              </a:ext>
            </a:extLst>
          </p:cNvPr>
          <p:cNvSpPr txBox="1"/>
          <p:nvPr/>
        </p:nvSpPr>
        <p:spPr>
          <a:xfrm flipH="1">
            <a:off x="2240279" y="5605343"/>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easy</a:t>
            </a:r>
          </a:p>
        </p:txBody>
      </p:sp>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home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DevUpdate_ECC5" title="Icon of a clock with an arrow around it pointing clockwise">
            <a:extLst>
              <a:ext uri="{FF2B5EF4-FFF2-40B4-BE49-F238E27FC236}">
                <a16:creationId xmlns:a16="http://schemas.microsoft.com/office/drawing/2014/main" id="{97C99796-C0DC-48AB-8299-AFADCB1E7529}"/>
              </a:ext>
            </a:extLst>
          </p:cNvPr>
          <p:cNvSpPr>
            <a:spLocks noChangeAspect="1" noEditPoints="1"/>
          </p:cNvSpPr>
          <p:nvPr/>
        </p:nvSpPr>
        <p:spPr bwMode="auto">
          <a:xfrm>
            <a:off x="2240290" y="2419856"/>
            <a:ext cx="2714887" cy="271554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76200" cap="flat">
            <a:solidFill>
              <a:srgbClr val="D8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house" title="Icon of a house">
            <a:extLst>
              <a:ext uri="{FF2B5EF4-FFF2-40B4-BE49-F238E27FC236}">
                <a16:creationId xmlns:a16="http://schemas.microsoft.com/office/drawing/2014/main" id="{709CD435-7FB5-4BD3-964B-C0FBCD87C493}"/>
              </a:ext>
            </a:extLst>
          </p:cNvPr>
          <p:cNvSpPr>
            <a:spLocks noChangeAspect="1" noEditPoints="1"/>
          </p:cNvSpPr>
          <p:nvPr/>
        </p:nvSpPr>
        <p:spPr bwMode="auto">
          <a:xfrm>
            <a:off x="7065707" y="2219093"/>
            <a:ext cx="3057130" cy="2711972"/>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4707408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66B947D-730A-0A44-8F21-0EE217EA5F1B}"/>
              </a:ext>
            </a:extLst>
          </p:cNvPr>
          <p:cNvSpPr>
            <a:spLocks noGrp="1"/>
          </p:cNvSpPr>
          <p:nvPr>
            <p:ph type="body" sz="quarter" idx="23"/>
          </p:nvPr>
        </p:nvSpPr>
        <p:spPr>
          <a:xfrm>
            <a:off x="1428064" y="2132867"/>
            <a:ext cx="4062384" cy="505901"/>
          </a:xfrm>
        </p:spPr>
        <p:txBody>
          <a:bodyPr/>
          <a:lstStyle/>
          <a:p>
            <a:pPr>
              <a:spcBef>
                <a:spcPts val="2941"/>
              </a:spcBef>
              <a:spcAft>
                <a:spcPts val="0"/>
              </a:spcAft>
            </a:pPr>
            <a:r>
              <a:rPr lang="en-US" sz="1568" dirty="0"/>
              <a:t>Built-in connectivity to 487+ cloud services, content services, databases, APIs, etc.</a:t>
            </a:r>
          </a:p>
          <a:p>
            <a:pPr>
              <a:spcBef>
                <a:spcPts val="2941"/>
              </a:spcBef>
              <a:spcAft>
                <a:spcPts val="0"/>
              </a:spcAft>
            </a:pPr>
            <a:r>
              <a:rPr lang="en-US" sz="1568" dirty="0">
                <a:latin typeface="Segoe UI Light"/>
                <a:cs typeface="Segoe UI Light"/>
              </a:rPr>
              <a:t>Seamless hybrid connectivity to on-premises systems via the on-premises data gateway. </a:t>
            </a:r>
          </a:p>
          <a:p>
            <a:pPr>
              <a:spcBef>
                <a:spcPts val="2941"/>
              </a:spcBef>
              <a:spcAft>
                <a:spcPts val="0"/>
              </a:spcAft>
            </a:pPr>
            <a:r>
              <a:rPr lang="en-US" sz="1568" dirty="0"/>
              <a:t>Develop and register custom connectors                 as a building block for citizen developers. </a:t>
            </a:r>
          </a:p>
          <a:p>
            <a:pPr>
              <a:spcBef>
                <a:spcPts val="2941"/>
              </a:spcBef>
              <a:spcAft>
                <a:spcPts val="0"/>
              </a:spcAft>
            </a:pPr>
            <a:r>
              <a:rPr lang="en-US" sz="1568" dirty="0"/>
              <a:t>Connect data silos by using multiple data sources in a single application.</a:t>
            </a:r>
          </a:p>
        </p:txBody>
      </p:sp>
      <p:sp>
        <p:nvSpPr>
          <p:cNvPr id="21" name="Data &amp; AI" title="Icon of several circles connected to eachother by lines">
            <a:extLst>
              <a:ext uri="{FF2B5EF4-FFF2-40B4-BE49-F238E27FC236}">
                <a16:creationId xmlns:a16="http://schemas.microsoft.com/office/drawing/2014/main" id="{2C9081EC-05D4-B641-B8FB-491BD72440A1}"/>
              </a:ext>
            </a:extLst>
          </p:cNvPr>
          <p:cNvSpPr>
            <a:spLocks noChangeAspect="1" noEditPoints="1"/>
          </p:cNvSpPr>
          <p:nvPr/>
        </p:nvSpPr>
        <p:spPr bwMode="auto">
          <a:xfrm>
            <a:off x="586495" y="2203999"/>
            <a:ext cx="424385" cy="33934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cloud_2" title="Icon of a cloud made of two arrows pointing towards eachother">
            <a:extLst>
              <a:ext uri="{FF2B5EF4-FFF2-40B4-BE49-F238E27FC236}">
                <a16:creationId xmlns:a16="http://schemas.microsoft.com/office/drawing/2014/main" id="{FAB8DA57-A5D1-524F-9B4E-3EB91B0D26E5}"/>
              </a:ext>
            </a:extLst>
          </p:cNvPr>
          <p:cNvSpPr>
            <a:spLocks noChangeAspect="1" noEditPoints="1"/>
          </p:cNvSpPr>
          <p:nvPr/>
        </p:nvSpPr>
        <p:spPr bwMode="auto">
          <a:xfrm>
            <a:off x="573122" y="3048753"/>
            <a:ext cx="451128" cy="26033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505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PageEdit_EFB8" title="Icon of a document with a pencil on top of it">
            <a:extLst>
              <a:ext uri="{FF2B5EF4-FFF2-40B4-BE49-F238E27FC236}">
                <a16:creationId xmlns:a16="http://schemas.microsoft.com/office/drawing/2014/main" id="{27ADA023-BC40-1C4F-BF0B-9A2393F15DFB}"/>
              </a:ext>
            </a:extLst>
          </p:cNvPr>
          <p:cNvSpPr>
            <a:spLocks noChangeAspect="1" noEditPoints="1"/>
          </p:cNvSpPr>
          <p:nvPr/>
        </p:nvSpPr>
        <p:spPr bwMode="auto">
          <a:xfrm>
            <a:off x="653489" y="3907827"/>
            <a:ext cx="290395" cy="30962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binary" title="Icon of binary code, ones and zeros">
            <a:extLst>
              <a:ext uri="{FF2B5EF4-FFF2-40B4-BE49-F238E27FC236}">
                <a16:creationId xmlns:a16="http://schemas.microsoft.com/office/drawing/2014/main" id="{B99E9ADF-D8AE-FE4B-B491-F1DDF1209E89}"/>
              </a:ext>
            </a:extLst>
          </p:cNvPr>
          <p:cNvSpPr>
            <a:spLocks noChangeAspect="1" noEditPoints="1"/>
          </p:cNvSpPr>
          <p:nvPr/>
        </p:nvSpPr>
        <p:spPr bwMode="auto">
          <a:xfrm>
            <a:off x="647942" y="4729550"/>
            <a:ext cx="301489" cy="26033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9701080-9306-5149-A32E-DD19B011C51D}"/>
              </a:ext>
            </a:extLst>
          </p:cNvPr>
          <p:cNvGrpSpPr/>
          <p:nvPr/>
        </p:nvGrpSpPr>
        <p:grpSpPr>
          <a:xfrm>
            <a:off x="5162294" y="1130048"/>
            <a:ext cx="8143263" cy="5233936"/>
            <a:chOff x="6433241" y="1487039"/>
            <a:chExt cx="7836906" cy="5037031"/>
          </a:xfrm>
        </p:grpSpPr>
        <p:pic>
          <p:nvPicPr>
            <p:cNvPr id="29" name="Picture 28" descr="https://pbiwebprod.blob.core.windows.net/webassets/images/Homepage_metal_large_2.png">
              <a:extLst>
                <a:ext uri="{FF2B5EF4-FFF2-40B4-BE49-F238E27FC236}">
                  <a16:creationId xmlns:a16="http://schemas.microsoft.com/office/drawing/2014/main" id="{876F1E51-945D-2B43-BF9F-FD16C234630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33241" y="1487039"/>
              <a:ext cx="7836906" cy="5037031"/>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4E1492C-6402-134A-99CF-4302BAF16492}"/>
                </a:ext>
              </a:extLst>
            </p:cNvPr>
            <p:cNvGrpSpPr/>
            <p:nvPr/>
          </p:nvGrpSpPr>
          <p:grpSpPr>
            <a:xfrm>
              <a:off x="7433187" y="2163097"/>
              <a:ext cx="5850194" cy="3569110"/>
              <a:chOff x="7433187" y="2163097"/>
              <a:chExt cx="5850194" cy="3569110"/>
            </a:xfrm>
          </p:grpSpPr>
          <p:sp>
            <p:nvSpPr>
              <p:cNvPr id="4" name="Rectangle 3">
                <a:extLst>
                  <a:ext uri="{FF2B5EF4-FFF2-40B4-BE49-F238E27FC236}">
                    <a16:creationId xmlns:a16="http://schemas.microsoft.com/office/drawing/2014/main" id="{9B22C5ED-8718-9D4A-A825-8FE09AC3B023}"/>
                  </a:ext>
                </a:extLst>
              </p:cNvPr>
              <p:cNvSpPr/>
              <p:nvPr/>
            </p:nvSpPr>
            <p:spPr bwMode="auto">
              <a:xfrm>
                <a:off x="7433187" y="2163097"/>
                <a:ext cx="5850194" cy="35691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06F65BD5-FECF-BD47-837E-4F75B0E0034D}"/>
                  </a:ext>
                </a:extLst>
              </p:cNvPr>
              <p:cNvPicPr>
                <a:picLocks noChangeAspect="1"/>
              </p:cNvPicPr>
              <p:nvPr/>
            </p:nvPicPr>
            <p:blipFill rotWithShape="1">
              <a:blip r:embed="rId3"/>
              <a:srcRect b="46678"/>
              <a:stretch/>
            </p:blipFill>
            <p:spPr>
              <a:xfrm>
                <a:off x="7493147" y="2239047"/>
                <a:ext cx="5706529" cy="3493160"/>
              </a:xfrm>
              <a:prstGeom prst="rect">
                <a:avLst/>
              </a:prstGeom>
              <a:solidFill>
                <a:schemeClr val="bg1"/>
              </a:solidFill>
            </p:spPr>
          </p:pic>
        </p:grpSp>
      </p:grpSp>
      <p:sp>
        <p:nvSpPr>
          <p:cNvPr id="17" name="Title 1">
            <a:extLst>
              <a:ext uri="{FF2B5EF4-FFF2-40B4-BE49-F238E27FC236}">
                <a16:creationId xmlns:a16="http://schemas.microsoft.com/office/drawing/2014/main" id="{E281E8D2-023B-496F-8493-0A15A8C21D44}"/>
              </a:ext>
            </a:extLst>
          </p:cNvPr>
          <p:cNvSpPr>
            <a:spLocks noGrp="1"/>
          </p:cNvSpPr>
          <p:nvPr>
            <p:ph type="title"/>
          </p:nvPr>
        </p:nvSpPr>
        <p:spPr>
          <a:xfrm>
            <a:off x="484091" y="135073"/>
            <a:ext cx="11018520" cy="553998"/>
          </a:xfrm>
        </p:spPr>
        <p:txBody>
          <a:bodyPr/>
          <a:lstStyle/>
          <a:p>
            <a:pPr>
              <a:lnSpc>
                <a:spcPct val="90000"/>
              </a:lnSpc>
            </a:pPr>
            <a:r>
              <a:rPr lang="en-US" sz="3600" spc="-50" dirty="0">
                <a:ln w="3175">
                  <a:noFill/>
                </a:ln>
                <a:solidFill>
                  <a:srgbClr val="1A1A1A"/>
                </a:solidFill>
                <a:latin typeface="Segoe UI Semibold"/>
                <a:ea typeface="+mn-ea"/>
                <a:cs typeface="Segoe UI" pitchFamily="34" charset="0"/>
              </a:rPr>
              <a:t>Why external data (Connectors)?</a:t>
            </a:r>
          </a:p>
        </p:txBody>
      </p:sp>
    </p:spTree>
    <p:extLst>
      <p:ext uri="{BB962C8B-B14F-4D97-AF65-F5344CB8AC3E}">
        <p14:creationId xmlns:p14="http://schemas.microsoft.com/office/powerpoint/2010/main" val="39911200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internal data (Common Data Service)?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3822590"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914351F-7F9A-4AD8-B82F-DA436E92F270}"/>
              </a:ext>
            </a:extLst>
          </p:cNvPr>
          <p:cNvGrpSpPr/>
          <p:nvPr/>
        </p:nvGrpSpPr>
        <p:grpSpPr>
          <a:xfrm>
            <a:off x="553711" y="2184259"/>
            <a:ext cx="2714898" cy="3694027"/>
            <a:chOff x="228599" y="2184259"/>
            <a:chExt cx="2714898" cy="3694027"/>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28599" y="5570509"/>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smart</a:t>
              </a:r>
            </a:p>
          </p:txBody>
        </p:sp>
        <p:sp>
          <p:nvSpPr>
            <p:cNvPr id="9" name="Brain_3" title="Icon of a brain">
              <a:extLst>
                <a:ext uri="{FF2B5EF4-FFF2-40B4-BE49-F238E27FC236}">
                  <a16:creationId xmlns:a16="http://schemas.microsoft.com/office/drawing/2014/main" id="{301764B8-A36A-4255-85A8-5A6E4DA63EDB}"/>
                </a:ext>
              </a:extLst>
            </p:cNvPr>
            <p:cNvSpPr>
              <a:spLocks noChangeAspect="1" noEditPoints="1"/>
            </p:cNvSpPr>
            <p:nvPr/>
          </p:nvSpPr>
          <p:spPr bwMode="auto">
            <a:xfrm>
              <a:off x="296912" y="2184259"/>
              <a:ext cx="2522135" cy="271197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 name="Straight Connector 11">
            <a:extLst>
              <a:ext uri="{FF2B5EF4-FFF2-40B4-BE49-F238E27FC236}">
                <a16:creationId xmlns:a16="http://schemas.microsoft.com/office/drawing/2014/main" id="{0142FFC8-904F-4985-8883-83C36C3F4E68}"/>
              </a:ext>
            </a:extLst>
          </p:cNvPr>
          <p:cNvCxnSpPr/>
          <p:nvPr/>
        </p:nvCxnSpPr>
        <p:spPr>
          <a:xfrm>
            <a:off x="8360263"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1345FF6-13E7-4763-993F-E9754499D859}"/>
              </a:ext>
            </a:extLst>
          </p:cNvPr>
          <p:cNvGrpSpPr/>
          <p:nvPr/>
        </p:nvGrpSpPr>
        <p:grpSpPr>
          <a:xfrm>
            <a:off x="8921025" y="2002453"/>
            <a:ext cx="2714898" cy="3875832"/>
            <a:chOff x="9009074" y="2002453"/>
            <a:chExt cx="2714898" cy="3875832"/>
          </a:xfrm>
        </p:grpSpPr>
        <p:sp>
          <p:nvSpPr>
            <p:cNvPr id="10" name="TextBox 9">
              <a:extLst>
                <a:ext uri="{FF2B5EF4-FFF2-40B4-BE49-F238E27FC236}">
                  <a16:creationId xmlns:a16="http://schemas.microsoft.com/office/drawing/2014/main" id="{9510C5F3-18DF-46A5-9293-F15188461E84}"/>
                </a:ext>
              </a:extLst>
            </p:cNvPr>
            <p:cNvSpPr txBox="1"/>
            <p:nvPr/>
          </p:nvSpPr>
          <p:spPr>
            <a:xfrm flipH="1">
              <a:off x="9009074" y="5570508"/>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secure</a:t>
              </a:r>
            </a:p>
          </p:txBody>
        </p:sp>
        <p:sp>
          <p:nvSpPr>
            <p:cNvPr id="15" name="Lock" title="Icon of a padlock">
              <a:extLst>
                <a:ext uri="{FF2B5EF4-FFF2-40B4-BE49-F238E27FC236}">
                  <a16:creationId xmlns:a16="http://schemas.microsoft.com/office/drawing/2014/main" id="{DC70160B-9AD5-4123-A775-EA4D65025659}"/>
                </a:ext>
              </a:extLst>
            </p:cNvPr>
            <p:cNvSpPr>
              <a:spLocks noChangeAspect="1" noEditPoints="1"/>
            </p:cNvSpPr>
            <p:nvPr/>
          </p:nvSpPr>
          <p:spPr bwMode="auto">
            <a:xfrm>
              <a:off x="9345846" y="2002453"/>
              <a:ext cx="2041353" cy="285309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65BCCBF-2F07-45FD-AB31-E64497560956}"/>
              </a:ext>
            </a:extLst>
          </p:cNvPr>
          <p:cNvGrpSpPr/>
          <p:nvPr/>
        </p:nvGrpSpPr>
        <p:grpSpPr>
          <a:xfrm>
            <a:off x="4593315" y="2184259"/>
            <a:ext cx="3009769" cy="3694026"/>
            <a:chOff x="4385843" y="2184259"/>
            <a:chExt cx="3009769" cy="3694026"/>
          </a:xfrm>
        </p:grpSpPr>
        <p:sp>
          <p:nvSpPr>
            <p:cNvPr id="5" name="TextBox 4">
              <a:extLst>
                <a:ext uri="{FF2B5EF4-FFF2-40B4-BE49-F238E27FC236}">
                  <a16:creationId xmlns:a16="http://schemas.microsoft.com/office/drawing/2014/main" id="{B3991ECF-61A6-41B7-883D-8E5DCCD13BF3}"/>
                </a:ext>
              </a:extLst>
            </p:cNvPr>
            <p:cNvSpPr txBox="1"/>
            <p:nvPr/>
          </p:nvSpPr>
          <p:spPr>
            <a:xfrm flipH="1">
              <a:off x="4533279" y="5570508"/>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 scales</a:t>
              </a:r>
            </a:p>
          </p:txBody>
        </p:sp>
        <p:sp>
          <p:nvSpPr>
            <p:cNvPr id="16" name="Chart_E999" title="Icon of a line graph with an arrow at the end pointing up">
              <a:extLst>
                <a:ext uri="{FF2B5EF4-FFF2-40B4-BE49-F238E27FC236}">
                  <a16:creationId xmlns:a16="http://schemas.microsoft.com/office/drawing/2014/main" id="{548B76B8-AF08-4F08-B553-60212E812F51}"/>
                </a:ext>
              </a:extLst>
            </p:cNvPr>
            <p:cNvSpPr>
              <a:spLocks noChangeAspect="1" noEditPoints="1"/>
            </p:cNvSpPr>
            <p:nvPr/>
          </p:nvSpPr>
          <p:spPr bwMode="auto">
            <a:xfrm>
              <a:off x="4385843" y="2184259"/>
              <a:ext cx="3009769" cy="3011894"/>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0105219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B5F1-D798-4517-895F-13A1B9F47175}"/>
              </a:ext>
            </a:extLst>
          </p:cNvPr>
          <p:cNvSpPr>
            <a:spLocks noGrp="1"/>
          </p:cNvSpPr>
          <p:nvPr>
            <p:ph type="title"/>
          </p:nvPr>
        </p:nvSpPr>
        <p:spPr>
          <a:xfrm>
            <a:off x="584200" y="1871783"/>
            <a:ext cx="9785285" cy="1661993"/>
          </a:xfrm>
        </p:spPr>
        <p:txBody>
          <a:bodyPr/>
          <a:lstStyle/>
          <a:p>
            <a:r>
              <a:rPr lang="en-US" dirty="0"/>
              <a:t>Create a model-driven application in Power Apps</a:t>
            </a:r>
          </a:p>
        </p:txBody>
      </p:sp>
    </p:spTree>
    <p:extLst>
      <p:ext uri="{BB962C8B-B14F-4D97-AF65-F5344CB8AC3E}">
        <p14:creationId xmlns:p14="http://schemas.microsoft.com/office/powerpoint/2010/main" val="417920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337F84-159C-4B8F-A1DA-028FCB2DB052}"/>
              </a:ext>
            </a:extLst>
          </p:cNvPr>
          <p:cNvSpPr>
            <a:spLocks noGrp="1"/>
          </p:cNvSpPr>
          <p:nvPr>
            <p:ph idx="1"/>
          </p:nvPr>
        </p:nvSpPr>
        <p:spPr>
          <a:xfrm>
            <a:off x="576811" y="1018097"/>
            <a:ext cx="11235431" cy="5301403"/>
          </a:xfrm>
        </p:spPr>
        <p:txBody>
          <a:bodyPr>
            <a:normAutofit/>
          </a:bodyPr>
          <a:lstStyle/>
          <a:p>
            <a:pPr>
              <a:lnSpc>
                <a:spcPct val="100000"/>
              </a:lnSpc>
            </a:pPr>
            <a:r>
              <a:rPr lang="en-US" dirty="0"/>
              <a:t>Foundational data source of Microsoft Power Platform</a:t>
            </a:r>
          </a:p>
          <a:p>
            <a:pPr>
              <a:lnSpc>
                <a:spcPct val="100000"/>
              </a:lnSpc>
            </a:pPr>
            <a:r>
              <a:rPr lang="en-US" dirty="0"/>
              <a:t>Data is stored in tables</a:t>
            </a:r>
          </a:p>
          <a:p>
            <a:pPr>
              <a:lnSpc>
                <a:spcPct val="100000"/>
              </a:lnSpc>
            </a:pPr>
            <a:endParaRPr lang="en-US" dirty="0"/>
          </a:p>
          <a:p>
            <a:pPr marL="0" indent="0">
              <a:lnSpc>
                <a:spcPct val="100000"/>
              </a:lnSpc>
              <a:buNone/>
            </a:pPr>
            <a:r>
              <a:rPr lang="en-US" dirty="0"/>
              <a:t>Benefits:</a:t>
            </a:r>
          </a:p>
          <a:p>
            <a:pPr lvl="1">
              <a:lnSpc>
                <a:spcPct val="100000"/>
              </a:lnSpc>
            </a:pPr>
            <a:r>
              <a:rPr lang="en-US" dirty="0"/>
              <a:t>Simple to manage</a:t>
            </a:r>
          </a:p>
          <a:p>
            <a:pPr lvl="1">
              <a:lnSpc>
                <a:spcPct val="100000"/>
              </a:lnSpc>
            </a:pPr>
            <a:r>
              <a:rPr lang="en-US" dirty="0"/>
              <a:t>Helps secure your data</a:t>
            </a:r>
          </a:p>
          <a:p>
            <a:pPr lvl="1">
              <a:lnSpc>
                <a:spcPct val="100000"/>
              </a:lnSpc>
            </a:pPr>
            <a:r>
              <a:rPr lang="en-US" dirty="0"/>
              <a:t>Access your Dynamics 365 data</a:t>
            </a:r>
          </a:p>
          <a:p>
            <a:pPr lvl="1">
              <a:lnSpc>
                <a:spcPct val="100000"/>
              </a:lnSpc>
            </a:pPr>
            <a:r>
              <a:rPr lang="en-US" dirty="0"/>
              <a:t>Rich metadata</a:t>
            </a:r>
          </a:p>
          <a:p>
            <a:pPr lvl="1">
              <a:lnSpc>
                <a:spcPct val="100000"/>
              </a:lnSpc>
            </a:pPr>
            <a:r>
              <a:rPr lang="en-US" dirty="0"/>
              <a:t>Logic and validation</a:t>
            </a:r>
          </a:p>
          <a:p>
            <a:pPr lvl="1">
              <a:lnSpc>
                <a:spcPct val="100000"/>
              </a:lnSpc>
            </a:pPr>
            <a:r>
              <a:rPr lang="en-US" dirty="0"/>
              <a:t>Productivity tools</a:t>
            </a:r>
          </a:p>
        </p:txBody>
      </p:sp>
      <p:sp>
        <p:nvSpPr>
          <p:cNvPr id="3" name="Title 2">
            <a:extLst>
              <a:ext uri="{FF2B5EF4-FFF2-40B4-BE49-F238E27FC236}">
                <a16:creationId xmlns:a16="http://schemas.microsoft.com/office/drawing/2014/main" id="{86EFACCC-9291-4E93-94A4-52EA064E2196}"/>
              </a:ext>
            </a:extLst>
          </p:cNvPr>
          <p:cNvSpPr>
            <a:spLocks noGrp="1"/>
          </p:cNvSpPr>
          <p:nvPr>
            <p:ph type="title"/>
          </p:nvPr>
        </p:nvSpPr>
        <p:spPr>
          <a:xfrm>
            <a:off x="491971" y="288136"/>
            <a:ext cx="10515600" cy="729960"/>
          </a:xfrm>
        </p:spPr>
        <p:txBody>
          <a:bodyPr/>
          <a:lstStyle/>
          <a:p>
            <a:r>
              <a:rPr lang="en-US" dirty="0"/>
              <a:t>Introduction to Microsoft Dataverse</a:t>
            </a:r>
          </a:p>
        </p:txBody>
      </p:sp>
    </p:spTree>
    <p:extLst>
      <p:ext uri="{BB962C8B-B14F-4D97-AF65-F5344CB8AC3E}">
        <p14:creationId xmlns:p14="http://schemas.microsoft.com/office/powerpoint/2010/main" val="2555594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337F84-159C-4B8F-A1DA-028FCB2DB052}"/>
              </a:ext>
            </a:extLst>
          </p:cNvPr>
          <p:cNvSpPr>
            <a:spLocks noGrp="1"/>
          </p:cNvSpPr>
          <p:nvPr>
            <p:ph idx="1"/>
          </p:nvPr>
        </p:nvSpPr>
        <p:spPr>
          <a:xfrm>
            <a:off x="576811" y="1178351"/>
            <a:ext cx="11235431" cy="5141149"/>
          </a:xfrm>
        </p:spPr>
        <p:txBody>
          <a:bodyPr>
            <a:normAutofit/>
          </a:bodyPr>
          <a:lstStyle/>
          <a:p>
            <a:pPr>
              <a:lnSpc>
                <a:spcPct val="100000"/>
              </a:lnSpc>
            </a:pPr>
            <a:r>
              <a:rPr lang="en-US" dirty="0"/>
              <a:t>Component-focused approach</a:t>
            </a:r>
          </a:p>
          <a:p>
            <a:pPr>
              <a:lnSpc>
                <a:spcPct val="100000"/>
              </a:lnSpc>
            </a:pPr>
            <a:endParaRPr lang="en-US" dirty="0"/>
          </a:p>
          <a:p>
            <a:pPr marL="0" indent="0">
              <a:lnSpc>
                <a:spcPct val="100000"/>
              </a:lnSpc>
              <a:buNone/>
            </a:pPr>
            <a:r>
              <a:rPr lang="en-US" dirty="0"/>
              <a:t>Benefits:</a:t>
            </a:r>
          </a:p>
          <a:p>
            <a:pPr lvl="1">
              <a:lnSpc>
                <a:spcPct val="100000"/>
              </a:lnSpc>
            </a:pPr>
            <a:r>
              <a:rPr lang="en-US" dirty="0"/>
              <a:t>Rich component-focused, no-code design environments</a:t>
            </a:r>
          </a:p>
          <a:p>
            <a:pPr lvl="1">
              <a:lnSpc>
                <a:spcPct val="100000"/>
              </a:lnSpc>
            </a:pPr>
            <a:r>
              <a:rPr lang="en-US" dirty="0"/>
              <a:t>An ability to create complex responsive apps with a similar UI across a variety of devices from desktop to mobile</a:t>
            </a:r>
          </a:p>
          <a:p>
            <a:pPr lvl="1">
              <a:lnSpc>
                <a:spcPct val="100000"/>
              </a:lnSpc>
            </a:pPr>
            <a:r>
              <a:rPr lang="en-US" dirty="0"/>
              <a:t>Robust design capability</a:t>
            </a:r>
          </a:p>
          <a:p>
            <a:pPr lvl="1">
              <a:lnSpc>
                <a:spcPct val="100000"/>
              </a:lnSpc>
            </a:pPr>
            <a:r>
              <a:rPr lang="en-US" dirty="0"/>
              <a:t>Apps can be distributed as a solution</a:t>
            </a:r>
          </a:p>
        </p:txBody>
      </p:sp>
      <p:sp>
        <p:nvSpPr>
          <p:cNvPr id="3" name="Title 2">
            <a:extLst>
              <a:ext uri="{FF2B5EF4-FFF2-40B4-BE49-F238E27FC236}">
                <a16:creationId xmlns:a16="http://schemas.microsoft.com/office/drawing/2014/main" id="{86EFACCC-9291-4E93-94A4-52EA064E2196}"/>
              </a:ext>
            </a:extLst>
          </p:cNvPr>
          <p:cNvSpPr>
            <a:spLocks noGrp="1"/>
          </p:cNvSpPr>
          <p:nvPr>
            <p:ph type="title"/>
          </p:nvPr>
        </p:nvSpPr>
        <p:spPr>
          <a:xfrm>
            <a:off x="491971" y="288136"/>
            <a:ext cx="10515600" cy="729960"/>
          </a:xfrm>
        </p:spPr>
        <p:txBody>
          <a:bodyPr/>
          <a:lstStyle/>
          <a:p>
            <a:r>
              <a:rPr lang="en-US" dirty="0"/>
              <a:t>Introduction to model-driven apps</a:t>
            </a:r>
          </a:p>
        </p:txBody>
      </p:sp>
    </p:spTree>
    <p:extLst>
      <p:ext uri="{BB962C8B-B14F-4D97-AF65-F5344CB8AC3E}">
        <p14:creationId xmlns:p14="http://schemas.microsoft.com/office/powerpoint/2010/main" val="3389939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337F84-159C-4B8F-A1DA-028FCB2DB052}"/>
              </a:ext>
            </a:extLst>
          </p:cNvPr>
          <p:cNvSpPr>
            <a:spLocks noGrp="1"/>
          </p:cNvSpPr>
          <p:nvPr>
            <p:ph idx="1"/>
          </p:nvPr>
        </p:nvSpPr>
        <p:spPr>
          <a:xfrm>
            <a:off x="576811" y="1178351"/>
            <a:ext cx="11235431" cy="5141149"/>
          </a:xfrm>
        </p:spPr>
        <p:txBody>
          <a:bodyPr>
            <a:normAutofit/>
          </a:bodyPr>
          <a:lstStyle/>
          <a:p>
            <a:pPr>
              <a:lnSpc>
                <a:spcPct val="100000"/>
              </a:lnSpc>
            </a:pPr>
            <a:r>
              <a:rPr lang="en-US" dirty="0"/>
              <a:t>Tables from Microsoft </a:t>
            </a:r>
            <a:r>
              <a:rPr lang="en-US" dirty="0" err="1"/>
              <a:t>Dataverse</a:t>
            </a:r>
            <a:r>
              <a:rPr lang="en-US" dirty="0"/>
              <a:t> as your building blocks</a:t>
            </a:r>
          </a:p>
          <a:p>
            <a:pPr>
              <a:lnSpc>
                <a:spcPct val="100000"/>
              </a:lnSpc>
            </a:pPr>
            <a:r>
              <a:rPr lang="en-US" dirty="0"/>
              <a:t>Modeling business data</a:t>
            </a:r>
          </a:p>
          <a:p>
            <a:pPr>
              <a:lnSpc>
                <a:spcPct val="100000"/>
              </a:lnSpc>
            </a:pPr>
            <a:r>
              <a:rPr lang="en-US" dirty="0"/>
              <a:t>Defining business processes</a:t>
            </a:r>
          </a:p>
          <a:p>
            <a:pPr>
              <a:lnSpc>
                <a:spcPct val="100000"/>
              </a:lnSpc>
            </a:pPr>
            <a:r>
              <a:rPr lang="en-US" dirty="0"/>
              <a:t>Composing the app</a:t>
            </a:r>
          </a:p>
        </p:txBody>
      </p:sp>
      <p:sp>
        <p:nvSpPr>
          <p:cNvPr id="3" name="Title 2">
            <a:extLst>
              <a:ext uri="{FF2B5EF4-FFF2-40B4-BE49-F238E27FC236}">
                <a16:creationId xmlns:a16="http://schemas.microsoft.com/office/drawing/2014/main" id="{86EFACCC-9291-4E93-94A4-52EA064E2196}"/>
              </a:ext>
            </a:extLst>
          </p:cNvPr>
          <p:cNvSpPr>
            <a:spLocks noGrp="1"/>
          </p:cNvSpPr>
          <p:nvPr>
            <p:ph type="title"/>
          </p:nvPr>
        </p:nvSpPr>
        <p:spPr>
          <a:xfrm>
            <a:off x="491971" y="288136"/>
            <a:ext cx="10515600" cy="729960"/>
          </a:xfrm>
        </p:spPr>
        <p:txBody>
          <a:bodyPr>
            <a:normAutofit/>
          </a:bodyPr>
          <a:lstStyle/>
          <a:p>
            <a:r>
              <a:rPr lang="en-US" dirty="0"/>
              <a:t>Microsoft </a:t>
            </a:r>
            <a:r>
              <a:rPr lang="en-US" dirty="0" err="1"/>
              <a:t>Dataverse</a:t>
            </a:r>
            <a:r>
              <a:rPr lang="en-US" dirty="0"/>
              <a:t> and model-driven apps</a:t>
            </a:r>
          </a:p>
        </p:txBody>
      </p:sp>
    </p:spTree>
    <p:extLst>
      <p:ext uri="{BB962C8B-B14F-4D97-AF65-F5344CB8AC3E}">
        <p14:creationId xmlns:p14="http://schemas.microsoft.com/office/powerpoint/2010/main" val="313317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B5F1-D798-4517-895F-13A1B9F47175}"/>
              </a:ext>
            </a:extLst>
          </p:cNvPr>
          <p:cNvSpPr>
            <a:spLocks noGrp="1"/>
          </p:cNvSpPr>
          <p:nvPr>
            <p:ph type="title"/>
          </p:nvPr>
        </p:nvSpPr>
        <p:spPr>
          <a:xfrm>
            <a:off x="584200" y="2702779"/>
            <a:ext cx="9785285" cy="830997"/>
          </a:xfrm>
        </p:spPr>
        <p:txBody>
          <a:bodyPr/>
          <a:lstStyle/>
          <a:p>
            <a:r>
              <a:rPr lang="en-US" dirty="0"/>
              <a:t>Create tables in </a:t>
            </a:r>
            <a:r>
              <a:rPr lang="en-US" dirty="0" err="1"/>
              <a:t>Dataverse</a:t>
            </a:r>
            <a:endParaRPr lang="en-US" dirty="0"/>
          </a:p>
        </p:txBody>
      </p:sp>
    </p:spTree>
    <p:extLst>
      <p:ext uri="{BB962C8B-B14F-4D97-AF65-F5344CB8AC3E}">
        <p14:creationId xmlns:p14="http://schemas.microsoft.com/office/powerpoint/2010/main" val="47245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1810220517"/>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337F84-159C-4B8F-A1DA-028FCB2DB052}"/>
              </a:ext>
            </a:extLst>
          </p:cNvPr>
          <p:cNvSpPr>
            <a:spLocks noGrp="1"/>
          </p:cNvSpPr>
          <p:nvPr>
            <p:ph idx="1"/>
          </p:nvPr>
        </p:nvSpPr>
        <p:spPr>
          <a:xfrm>
            <a:off x="576811" y="1112363"/>
            <a:ext cx="11235431" cy="5207137"/>
          </a:xfrm>
        </p:spPr>
        <p:txBody>
          <a:bodyPr>
            <a:normAutofit/>
          </a:bodyPr>
          <a:lstStyle/>
          <a:p>
            <a:pPr>
              <a:lnSpc>
                <a:spcPct val="100000"/>
              </a:lnSpc>
            </a:pPr>
            <a:r>
              <a:rPr lang="en-US" dirty="0"/>
              <a:t>When to use standard / custom tables</a:t>
            </a:r>
          </a:p>
          <a:p>
            <a:pPr>
              <a:lnSpc>
                <a:spcPct val="100000"/>
              </a:lnSpc>
            </a:pPr>
            <a:r>
              <a:rPr lang="en-US" dirty="0"/>
              <a:t>Table relationships</a:t>
            </a:r>
          </a:p>
          <a:p>
            <a:pPr lvl="1">
              <a:lnSpc>
                <a:spcPct val="100000"/>
              </a:lnSpc>
            </a:pPr>
            <a:r>
              <a:rPr lang="en-US" dirty="0"/>
              <a:t>One-to-many relationships (1:N)</a:t>
            </a:r>
          </a:p>
          <a:p>
            <a:pPr lvl="1">
              <a:lnSpc>
                <a:spcPct val="100000"/>
              </a:lnSpc>
            </a:pPr>
            <a:r>
              <a:rPr lang="en-US" dirty="0"/>
              <a:t>Many-to-many relationships (N:N)</a:t>
            </a:r>
          </a:p>
          <a:p>
            <a:pPr lvl="1">
              <a:lnSpc>
                <a:spcPct val="100000"/>
              </a:lnSpc>
            </a:pPr>
            <a:r>
              <a:rPr lang="en-US" dirty="0"/>
              <a:t>N:1 =&gt; 1:N</a:t>
            </a:r>
          </a:p>
          <a:p>
            <a:pPr>
              <a:lnSpc>
                <a:spcPct val="100000"/>
              </a:lnSpc>
            </a:pPr>
            <a:r>
              <a:rPr lang="en-US" dirty="0"/>
              <a:t>Table owners</a:t>
            </a:r>
          </a:p>
          <a:p>
            <a:pPr lvl="1">
              <a:lnSpc>
                <a:spcPct val="100000"/>
              </a:lnSpc>
            </a:pPr>
            <a:r>
              <a:rPr lang="en-US" dirty="0"/>
              <a:t>User or team owned</a:t>
            </a:r>
          </a:p>
          <a:p>
            <a:pPr lvl="1">
              <a:lnSpc>
                <a:spcPct val="100000"/>
              </a:lnSpc>
            </a:pPr>
            <a:r>
              <a:rPr lang="en-US" dirty="0"/>
              <a:t>Organization-owned</a:t>
            </a:r>
          </a:p>
          <a:p>
            <a:pPr>
              <a:lnSpc>
                <a:spcPct val="100000"/>
              </a:lnSpc>
            </a:pPr>
            <a:r>
              <a:rPr lang="en-US" dirty="0"/>
              <a:t>Business Rules</a:t>
            </a:r>
          </a:p>
        </p:txBody>
      </p:sp>
      <p:sp>
        <p:nvSpPr>
          <p:cNvPr id="3" name="Title 2">
            <a:extLst>
              <a:ext uri="{FF2B5EF4-FFF2-40B4-BE49-F238E27FC236}">
                <a16:creationId xmlns:a16="http://schemas.microsoft.com/office/drawing/2014/main" id="{86EFACCC-9291-4E93-94A4-52EA064E2196}"/>
              </a:ext>
            </a:extLst>
          </p:cNvPr>
          <p:cNvSpPr>
            <a:spLocks noGrp="1"/>
          </p:cNvSpPr>
          <p:nvPr>
            <p:ph type="title"/>
          </p:nvPr>
        </p:nvSpPr>
        <p:spPr>
          <a:xfrm>
            <a:off x="491971" y="288136"/>
            <a:ext cx="10515600" cy="729960"/>
          </a:xfrm>
        </p:spPr>
        <p:txBody>
          <a:bodyPr/>
          <a:lstStyle/>
          <a:p>
            <a:r>
              <a:rPr lang="en-US" dirty="0"/>
              <a:t>Table characteristics</a:t>
            </a:r>
          </a:p>
        </p:txBody>
      </p:sp>
    </p:spTree>
    <p:extLst>
      <p:ext uri="{BB962C8B-B14F-4D97-AF65-F5344CB8AC3E}">
        <p14:creationId xmlns:p14="http://schemas.microsoft.com/office/powerpoint/2010/main" val="4251489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F51B2-51BC-4873-93F9-06F0FEF315BF}"/>
              </a:ext>
            </a:extLst>
          </p:cNvPr>
          <p:cNvSpPr>
            <a:spLocks noGrp="1"/>
          </p:cNvSpPr>
          <p:nvPr>
            <p:ph type="title"/>
          </p:nvPr>
        </p:nvSpPr>
        <p:spPr>
          <a:xfrm>
            <a:off x="585216" y="1041416"/>
            <a:ext cx="8775600" cy="2492990"/>
          </a:xfrm>
        </p:spPr>
        <p:txBody>
          <a:bodyPr/>
          <a:lstStyle/>
          <a:p>
            <a:r>
              <a:rPr lang="en-US" dirty="0"/>
              <a:t>Create a custom table and import data</a:t>
            </a:r>
          </a:p>
        </p:txBody>
      </p:sp>
    </p:spTree>
    <p:extLst>
      <p:ext uri="{BB962C8B-B14F-4D97-AF65-F5344CB8AC3E}">
        <p14:creationId xmlns:p14="http://schemas.microsoft.com/office/powerpoint/2010/main" val="407039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B5F1-D798-4517-895F-13A1B9F47175}"/>
              </a:ext>
            </a:extLst>
          </p:cNvPr>
          <p:cNvSpPr>
            <a:spLocks noGrp="1"/>
          </p:cNvSpPr>
          <p:nvPr>
            <p:ph type="title"/>
          </p:nvPr>
        </p:nvSpPr>
        <p:spPr>
          <a:xfrm>
            <a:off x="584200" y="1871783"/>
            <a:ext cx="8550373" cy="1661993"/>
          </a:xfrm>
        </p:spPr>
        <p:txBody>
          <a:bodyPr/>
          <a:lstStyle/>
          <a:p>
            <a:r>
              <a:rPr lang="en-US" dirty="0"/>
              <a:t>Model-driven apps in Power Apps</a:t>
            </a:r>
          </a:p>
        </p:txBody>
      </p:sp>
    </p:spTree>
    <p:extLst>
      <p:ext uri="{BB962C8B-B14F-4D97-AF65-F5344CB8AC3E}">
        <p14:creationId xmlns:p14="http://schemas.microsoft.com/office/powerpoint/2010/main" val="40838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337F84-159C-4B8F-A1DA-028FCB2DB052}"/>
              </a:ext>
            </a:extLst>
          </p:cNvPr>
          <p:cNvSpPr>
            <a:spLocks noGrp="1"/>
          </p:cNvSpPr>
          <p:nvPr>
            <p:ph idx="1"/>
          </p:nvPr>
        </p:nvSpPr>
        <p:spPr>
          <a:xfrm>
            <a:off x="576811" y="1112363"/>
            <a:ext cx="11235431" cy="5207137"/>
          </a:xfrm>
        </p:spPr>
        <p:txBody>
          <a:bodyPr>
            <a:normAutofit/>
          </a:bodyPr>
          <a:lstStyle/>
          <a:p>
            <a:pPr>
              <a:lnSpc>
                <a:spcPct val="100000"/>
              </a:lnSpc>
            </a:pPr>
            <a:r>
              <a:rPr lang="en-US" dirty="0"/>
              <a:t>Model your business data</a:t>
            </a:r>
          </a:p>
          <a:p>
            <a:pPr>
              <a:lnSpc>
                <a:spcPct val="100000"/>
              </a:lnSpc>
            </a:pPr>
            <a:r>
              <a:rPr lang="en-US" dirty="0"/>
              <a:t>Define your business processes</a:t>
            </a:r>
          </a:p>
          <a:p>
            <a:pPr>
              <a:lnSpc>
                <a:spcPct val="100000"/>
              </a:lnSpc>
            </a:pPr>
            <a:r>
              <a:rPr lang="en-US" dirty="0"/>
              <a:t>Build the app</a:t>
            </a:r>
          </a:p>
        </p:txBody>
      </p:sp>
      <p:sp>
        <p:nvSpPr>
          <p:cNvPr id="3" name="Title 2">
            <a:extLst>
              <a:ext uri="{FF2B5EF4-FFF2-40B4-BE49-F238E27FC236}">
                <a16:creationId xmlns:a16="http://schemas.microsoft.com/office/drawing/2014/main" id="{86EFACCC-9291-4E93-94A4-52EA064E2196}"/>
              </a:ext>
            </a:extLst>
          </p:cNvPr>
          <p:cNvSpPr>
            <a:spLocks noGrp="1"/>
          </p:cNvSpPr>
          <p:nvPr>
            <p:ph type="title"/>
          </p:nvPr>
        </p:nvSpPr>
        <p:spPr>
          <a:xfrm>
            <a:off x="491971" y="288136"/>
            <a:ext cx="10515600" cy="729960"/>
          </a:xfrm>
        </p:spPr>
        <p:txBody>
          <a:bodyPr/>
          <a:lstStyle/>
          <a:p>
            <a:r>
              <a:rPr lang="en-US" dirty="0"/>
              <a:t>Design Phases</a:t>
            </a:r>
          </a:p>
        </p:txBody>
      </p:sp>
    </p:spTree>
    <p:extLst>
      <p:ext uri="{BB962C8B-B14F-4D97-AF65-F5344CB8AC3E}">
        <p14:creationId xmlns:p14="http://schemas.microsoft.com/office/powerpoint/2010/main" val="3430724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337F84-159C-4B8F-A1DA-028FCB2DB052}"/>
              </a:ext>
            </a:extLst>
          </p:cNvPr>
          <p:cNvSpPr>
            <a:spLocks noGrp="1"/>
          </p:cNvSpPr>
          <p:nvPr>
            <p:ph idx="1"/>
          </p:nvPr>
        </p:nvSpPr>
        <p:spPr>
          <a:xfrm>
            <a:off x="576811" y="1036950"/>
            <a:ext cx="4325127" cy="5457501"/>
          </a:xfrm>
        </p:spPr>
        <p:txBody>
          <a:bodyPr>
            <a:normAutofit/>
          </a:bodyPr>
          <a:lstStyle/>
          <a:p>
            <a:pPr>
              <a:lnSpc>
                <a:spcPct val="100000"/>
              </a:lnSpc>
            </a:pPr>
            <a:r>
              <a:rPr lang="en-US" dirty="0"/>
              <a:t>Data</a:t>
            </a:r>
          </a:p>
          <a:p>
            <a:pPr lvl="1">
              <a:lnSpc>
                <a:spcPct val="100000"/>
              </a:lnSpc>
            </a:pPr>
            <a:r>
              <a:rPr lang="en-US" dirty="0"/>
              <a:t>Table</a:t>
            </a:r>
          </a:p>
          <a:p>
            <a:pPr lvl="1">
              <a:lnSpc>
                <a:spcPct val="100000"/>
              </a:lnSpc>
            </a:pPr>
            <a:r>
              <a:rPr lang="en-US" dirty="0"/>
              <a:t>Column</a:t>
            </a:r>
          </a:p>
          <a:p>
            <a:pPr lvl="1">
              <a:lnSpc>
                <a:spcPct val="100000"/>
              </a:lnSpc>
            </a:pPr>
            <a:r>
              <a:rPr lang="en-US" dirty="0"/>
              <a:t>Relationship</a:t>
            </a:r>
          </a:p>
          <a:p>
            <a:pPr lvl="1">
              <a:lnSpc>
                <a:spcPct val="100000"/>
              </a:lnSpc>
            </a:pPr>
            <a:r>
              <a:rPr lang="en-US" dirty="0"/>
              <a:t>Choice column</a:t>
            </a:r>
          </a:p>
          <a:p>
            <a:pPr lvl="1">
              <a:lnSpc>
                <a:spcPct val="100000"/>
              </a:lnSpc>
            </a:pPr>
            <a:endParaRPr lang="en-US" dirty="0"/>
          </a:p>
          <a:p>
            <a:pPr>
              <a:lnSpc>
                <a:spcPct val="100000"/>
              </a:lnSpc>
            </a:pPr>
            <a:r>
              <a:rPr lang="en-US" dirty="0"/>
              <a:t>Logic</a:t>
            </a:r>
          </a:p>
          <a:p>
            <a:pPr lvl="1">
              <a:lnSpc>
                <a:spcPct val="100000"/>
              </a:lnSpc>
            </a:pPr>
            <a:r>
              <a:rPr lang="en-US" dirty="0"/>
              <a:t>Business process flow</a:t>
            </a:r>
          </a:p>
          <a:p>
            <a:pPr lvl="1">
              <a:lnSpc>
                <a:spcPct val="100000"/>
              </a:lnSpc>
            </a:pPr>
            <a:r>
              <a:rPr lang="en-US" dirty="0"/>
              <a:t>Workflow</a:t>
            </a:r>
          </a:p>
          <a:p>
            <a:pPr lvl="1">
              <a:lnSpc>
                <a:spcPct val="100000"/>
              </a:lnSpc>
            </a:pPr>
            <a:r>
              <a:rPr lang="en-US" dirty="0"/>
              <a:t>Actions</a:t>
            </a:r>
          </a:p>
          <a:p>
            <a:pPr lvl="1">
              <a:lnSpc>
                <a:spcPct val="100000"/>
              </a:lnSpc>
            </a:pPr>
            <a:r>
              <a:rPr lang="en-US" dirty="0"/>
              <a:t>Business rule</a:t>
            </a:r>
          </a:p>
          <a:p>
            <a:pPr lvl="1">
              <a:lnSpc>
                <a:spcPct val="100000"/>
              </a:lnSpc>
            </a:pPr>
            <a:r>
              <a:rPr lang="en-US" dirty="0"/>
              <a:t>Flows</a:t>
            </a:r>
          </a:p>
        </p:txBody>
      </p:sp>
      <p:sp>
        <p:nvSpPr>
          <p:cNvPr id="3" name="Title 2">
            <a:extLst>
              <a:ext uri="{FF2B5EF4-FFF2-40B4-BE49-F238E27FC236}">
                <a16:creationId xmlns:a16="http://schemas.microsoft.com/office/drawing/2014/main" id="{86EFACCC-9291-4E93-94A4-52EA064E2196}"/>
              </a:ext>
            </a:extLst>
          </p:cNvPr>
          <p:cNvSpPr>
            <a:spLocks noGrp="1"/>
          </p:cNvSpPr>
          <p:nvPr>
            <p:ph type="title"/>
          </p:nvPr>
        </p:nvSpPr>
        <p:spPr>
          <a:xfrm>
            <a:off x="491971" y="288136"/>
            <a:ext cx="10515600" cy="729960"/>
          </a:xfrm>
        </p:spPr>
        <p:txBody>
          <a:bodyPr/>
          <a:lstStyle/>
          <a:p>
            <a:r>
              <a:rPr lang="en-US" dirty="0"/>
              <a:t>Building blocks</a:t>
            </a:r>
          </a:p>
        </p:txBody>
      </p:sp>
      <p:sp>
        <p:nvSpPr>
          <p:cNvPr id="4" name="Content Placeholder 1">
            <a:extLst>
              <a:ext uri="{FF2B5EF4-FFF2-40B4-BE49-F238E27FC236}">
                <a16:creationId xmlns:a16="http://schemas.microsoft.com/office/drawing/2014/main" id="{F6451DF9-CAC8-41BB-93E5-41295FCB09C2}"/>
              </a:ext>
            </a:extLst>
          </p:cNvPr>
          <p:cNvSpPr txBox="1">
            <a:spLocks/>
          </p:cNvSpPr>
          <p:nvPr/>
        </p:nvSpPr>
        <p:spPr>
          <a:xfrm>
            <a:off x="6272172" y="1036950"/>
            <a:ext cx="4325127" cy="5207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t>User Interface</a:t>
            </a:r>
          </a:p>
          <a:p>
            <a:pPr lvl="1">
              <a:lnSpc>
                <a:spcPct val="100000"/>
              </a:lnSpc>
            </a:pPr>
            <a:r>
              <a:rPr lang="en-US" dirty="0"/>
              <a:t>App</a:t>
            </a:r>
          </a:p>
          <a:p>
            <a:pPr lvl="1">
              <a:lnSpc>
                <a:spcPct val="100000"/>
              </a:lnSpc>
            </a:pPr>
            <a:r>
              <a:rPr lang="en-US" dirty="0"/>
              <a:t>Site map</a:t>
            </a:r>
          </a:p>
          <a:p>
            <a:pPr lvl="1">
              <a:lnSpc>
                <a:spcPct val="100000"/>
              </a:lnSpc>
            </a:pPr>
            <a:r>
              <a:rPr lang="en-US" dirty="0"/>
              <a:t>Form</a:t>
            </a:r>
          </a:p>
          <a:p>
            <a:pPr lvl="1">
              <a:lnSpc>
                <a:spcPct val="100000"/>
              </a:lnSpc>
            </a:pPr>
            <a:r>
              <a:rPr lang="en-US" dirty="0"/>
              <a:t>View</a:t>
            </a:r>
          </a:p>
          <a:p>
            <a:pPr lvl="1">
              <a:lnSpc>
                <a:spcPct val="100000"/>
              </a:lnSpc>
            </a:pPr>
            <a:endParaRPr lang="en-US" dirty="0"/>
          </a:p>
          <a:p>
            <a:pPr>
              <a:lnSpc>
                <a:spcPct val="100000"/>
              </a:lnSpc>
            </a:pPr>
            <a:r>
              <a:rPr lang="en-US" dirty="0"/>
              <a:t>Visualization</a:t>
            </a:r>
          </a:p>
          <a:p>
            <a:pPr lvl="1">
              <a:lnSpc>
                <a:spcPct val="100000"/>
              </a:lnSpc>
            </a:pPr>
            <a:r>
              <a:rPr lang="en-US" dirty="0"/>
              <a:t>Chart</a:t>
            </a:r>
          </a:p>
          <a:p>
            <a:pPr lvl="1">
              <a:lnSpc>
                <a:spcPct val="100000"/>
              </a:lnSpc>
            </a:pPr>
            <a:r>
              <a:rPr lang="en-US" dirty="0"/>
              <a:t>Dashboard</a:t>
            </a:r>
          </a:p>
          <a:p>
            <a:pPr lvl="1">
              <a:lnSpc>
                <a:spcPct val="100000"/>
              </a:lnSpc>
            </a:pPr>
            <a:r>
              <a:rPr lang="en-US" dirty="0"/>
              <a:t>Embedded Microsoft Power BI</a:t>
            </a:r>
          </a:p>
        </p:txBody>
      </p:sp>
    </p:spTree>
    <p:extLst>
      <p:ext uri="{BB962C8B-B14F-4D97-AF65-F5344CB8AC3E}">
        <p14:creationId xmlns:p14="http://schemas.microsoft.com/office/powerpoint/2010/main" val="488155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90CB2-CFB1-4513-8A1E-22203D921246}"/>
              </a:ext>
            </a:extLst>
          </p:cNvPr>
          <p:cNvSpPr>
            <a:spLocks noGrp="1"/>
          </p:cNvSpPr>
          <p:nvPr>
            <p:ph type="title"/>
          </p:nvPr>
        </p:nvSpPr>
        <p:spPr>
          <a:xfrm>
            <a:off x="585216" y="1872413"/>
            <a:ext cx="7107056" cy="1661993"/>
          </a:xfrm>
        </p:spPr>
        <p:txBody>
          <a:bodyPr/>
          <a:lstStyle/>
          <a:p>
            <a:r>
              <a:rPr lang="en-US" dirty="0"/>
              <a:t>Create a </a:t>
            </a:r>
            <a:br>
              <a:rPr lang="en-US" dirty="0"/>
            </a:br>
            <a:r>
              <a:rPr lang="en-US" dirty="0"/>
              <a:t>model-driven app</a:t>
            </a:r>
          </a:p>
        </p:txBody>
      </p:sp>
    </p:spTree>
    <p:extLst>
      <p:ext uri="{BB962C8B-B14F-4D97-AF65-F5344CB8AC3E}">
        <p14:creationId xmlns:p14="http://schemas.microsoft.com/office/powerpoint/2010/main" val="201878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337F84-159C-4B8F-A1DA-028FCB2DB052}"/>
              </a:ext>
            </a:extLst>
          </p:cNvPr>
          <p:cNvSpPr>
            <a:spLocks noGrp="1"/>
          </p:cNvSpPr>
          <p:nvPr>
            <p:ph idx="1"/>
          </p:nvPr>
        </p:nvSpPr>
        <p:spPr>
          <a:xfrm>
            <a:off x="576811" y="1112363"/>
            <a:ext cx="11235431" cy="5207137"/>
          </a:xfrm>
        </p:spPr>
        <p:txBody>
          <a:bodyPr>
            <a:normAutofit/>
          </a:bodyPr>
          <a:lstStyle/>
          <a:p>
            <a:pPr>
              <a:lnSpc>
                <a:spcPct val="100000"/>
              </a:lnSpc>
            </a:pPr>
            <a:r>
              <a:rPr lang="en-US" dirty="0"/>
              <a:t>Create a custom security role.</a:t>
            </a:r>
          </a:p>
          <a:p>
            <a:pPr>
              <a:lnSpc>
                <a:spcPct val="100000"/>
              </a:lnSpc>
            </a:pPr>
            <a:r>
              <a:rPr lang="en-US" dirty="0"/>
              <a:t>Assign users to the custom security role.</a:t>
            </a:r>
          </a:p>
          <a:p>
            <a:pPr>
              <a:lnSpc>
                <a:spcPct val="100000"/>
              </a:lnSpc>
            </a:pPr>
            <a:r>
              <a:rPr lang="en-US" dirty="0"/>
              <a:t>Assign the security role to an app.</a:t>
            </a:r>
          </a:p>
        </p:txBody>
      </p:sp>
      <p:sp>
        <p:nvSpPr>
          <p:cNvPr id="3" name="Title 2">
            <a:extLst>
              <a:ext uri="{FF2B5EF4-FFF2-40B4-BE49-F238E27FC236}">
                <a16:creationId xmlns:a16="http://schemas.microsoft.com/office/drawing/2014/main" id="{86EFACCC-9291-4E93-94A4-52EA064E2196}"/>
              </a:ext>
            </a:extLst>
          </p:cNvPr>
          <p:cNvSpPr>
            <a:spLocks noGrp="1"/>
          </p:cNvSpPr>
          <p:nvPr>
            <p:ph type="title"/>
          </p:nvPr>
        </p:nvSpPr>
        <p:spPr>
          <a:xfrm>
            <a:off x="491971" y="288136"/>
            <a:ext cx="10515600" cy="729960"/>
          </a:xfrm>
        </p:spPr>
        <p:txBody>
          <a:bodyPr>
            <a:noAutofit/>
          </a:bodyPr>
          <a:lstStyle/>
          <a:p>
            <a:r>
              <a:rPr lang="en-US" sz="3600" dirty="0"/>
              <a:t>Control security when sharing model-driven apps</a:t>
            </a:r>
          </a:p>
        </p:txBody>
      </p:sp>
    </p:spTree>
    <p:extLst>
      <p:ext uri="{BB962C8B-B14F-4D97-AF65-F5344CB8AC3E}">
        <p14:creationId xmlns:p14="http://schemas.microsoft.com/office/powerpoint/2010/main" val="2786900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CCCD-201A-4A0F-B696-7B80C2221BBB}"/>
              </a:ext>
            </a:extLst>
          </p:cNvPr>
          <p:cNvSpPr txBox="1">
            <a:spLocks/>
          </p:cNvSpPr>
          <p:nvPr/>
        </p:nvSpPr>
        <p:spPr>
          <a:xfrm>
            <a:off x="579438" y="3009136"/>
            <a:ext cx="4572000" cy="15027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Thank you</a:t>
            </a:r>
          </a:p>
        </p:txBody>
      </p:sp>
    </p:spTree>
    <p:extLst>
      <p:ext uri="{BB962C8B-B14F-4D97-AF65-F5344CB8AC3E}">
        <p14:creationId xmlns:p14="http://schemas.microsoft.com/office/powerpoint/2010/main" val="860307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sp>
        <p:nvSpPr>
          <p:cNvPr id="5" name="Rectangle 4">
            <a:extLst>
              <a:ext uri="{FF2B5EF4-FFF2-40B4-BE49-F238E27FC236}">
                <a16:creationId xmlns:a16="http://schemas.microsoft.com/office/drawing/2014/main" id="{9DE0A7F5-8A16-4C05-8756-26E0D4E3F399}"/>
              </a:ext>
            </a:extLst>
          </p:cNvPr>
          <p:cNvSpPr/>
          <p:nvPr/>
        </p:nvSpPr>
        <p:spPr>
          <a:xfrm>
            <a:off x="539215" y="1404257"/>
            <a:ext cx="11223248" cy="4686300"/>
          </a:xfrm>
          <a:prstGeom prst="rect">
            <a:avLst/>
          </a:prstGeom>
          <a:noFill/>
        </p:spPr>
      </p:sp>
      <p:sp>
        <p:nvSpPr>
          <p:cNvPr id="6" name="Freeform: Shape 5">
            <a:extLst>
              <a:ext uri="{FF2B5EF4-FFF2-40B4-BE49-F238E27FC236}">
                <a16:creationId xmlns:a16="http://schemas.microsoft.com/office/drawing/2014/main" id="{7754C451-83C4-464A-A9EB-0B6810D2A478}"/>
              </a:ext>
            </a:extLst>
          </p:cNvPr>
          <p:cNvSpPr/>
          <p:nvPr/>
        </p:nvSpPr>
        <p:spPr>
          <a:xfrm>
            <a:off x="3265122" y="1767943"/>
            <a:ext cx="2537287" cy="1014914"/>
          </a:xfrm>
          <a:custGeom>
            <a:avLst/>
            <a:gdLst>
              <a:gd name="connsiteX0" fmla="*/ 0 w 2537287"/>
              <a:gd name="connsiteY0" fmla="*/ 0 h 1014914"/>
              <a:gd name="connsiteX1" fmla="*/ 2537287 w 2537287"/>
              <a:gd name="connsiteY1" fmla="*/ 0 h 1014914"/>
              <a:gd name="connsiteX2" fmla="*/ 2537287 w 2537287"/>
              <a:gd name="connsiteY2" fmla="*/ 1014914 h 1014914"/>
              <a:gd name="connsiteX3" fmla="*/ 0 w 2537287"/>
              <a:gd name="connsiteY3" fmla="*/ 1014914 h 1014914"/>
              <a:gd name="connsiteX4" fmla="*/ 0 w 2537287"/>
              <a:gd name="connsiteY4" fmla="*/ 0 h 101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1014914">
                <a:moveTo>
                  <a:pt x="0" y="0"/>
                </a:moveTo>
                <a:lnTo>
                  <a:pt x="2537287" y="0"/>
                </a:lnTo>
                <a:lnTo>
                  <a:pt x="2537287" y="1014914"/>
                </a:lnTo>
                <a:lnTo>
                  <a:pt x="0" y="1014914"/>
                </a:lnTo>
                <a:lnTo>
                  <a:pt x="0" y="0"/>
                </a:lnTo>
                <a:close/>
              </a:path>
            </a:pathLst>
          </a:cu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 – Part II</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p:txBody>
      </p:sp>
      <p:sp>
        <p:nvSpPr>
          <p:cNvPr id="7" name="Freeform: Shape 6">
            <a:extLst>
              <a:ext uri="{FF2B5EF4-FFF2-40B4-BE49-F238E27FC236}">
                <a16:creationId xmlns:a16="http://schemas.microsoft.com/office/drawing/2014/main" id="{646204BF-FD4C-4086-B422-F2D11E506B0D}"/>
              </a:ext>
            </a:extLst>
          </p:cNvPr>
          <p:cNvSpPr/>
          <p:nvPr/>
        </p:nvSpPr>
        <p:spPr>
          <a:xfrm>
            <a:off x="3265122" y="2782858"/>
            <a:ext cx="2537287" cy="2944012"/>
          </a:xfrm>
          <a:custGeom>
            <a:avLst/>
            <a:gdLst>
              <a:gd name="connsiteX0" fmla="*/ 0 w 2537287"/>
              <a:gd name="connsiteY0" fmla="*/ 0 h 2944012"/>
              <a:gd name="connsiteX1" fmla="*/ 2537287 w 2537287"/>
              <a:gd name="connsiteY1" fmla="*/ 0 h 2944012"/>
              <a:gd name="connsiteX2" fmla="*/ 2537287 w 2537287"/>
              <a:gd name="connsiteY2" fmla="*/ 2944012 h 2944012"/>
              <a:gd name="connsiteX3" fmla="*/ 0 w 2537287"/>
              <a:gd name="connsiteY3" fmla="*/ 2944012 h 2944012"/>
              <a:gd name="connsiteX4" fmla="*/ 0 w 2537287"/>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2944012">
                <a:moveTo>
                  <a:pt x="0" y="0"/>
                </a:moveTo>
                <a:lnTo>
                  <a:pt x="2537287" y="0"/>
                </a:lnTo>
                <a:lnTo>
                  <a:pt x="2537287" y="2944012"/>
                </a:lnTo>
                <a:lnTo>
                  <a:pt x="0" y="2944012"/>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p:txBody>
      </p:sp>
      <p:sp>
        <p:nvSpPr>
          <p:cNvPr id="8" name="Freeform: Shape 7">
            <a:extLst>
              <a:ext uri="{FF2B5EF4-FFF2-40B4-BE49-F238E27FC236}">
                <a16:creationId xmlns:a16="http://schemas.microsoft.com/office/drawing/2014/main" id="{E80F79C6-2FF1-4C54-A0C8-CC9538AE0418}"/>
              </a:ext>
            </a:extLst>
          </p:cNvPr>
          <p:cNvSpPr/>
          <p:nvPr/>
        </p:nvSpPr>
        <p:spPr>
          <a:xfrm>
            <a:off x="6157629" y="1767943"/>
            <a:ext cx="2537287" cy="1014914"/>
          </a:xfrm>
          <a:custGeom>
            <a:avLst/>
            <a:gdLst>
              <a:gd name="connsiteX0" fmla="*/ 0 w 2537287"/>
              <a:gd name="connsiteY0" fmla="*/ 0 h 1014914"/>
              <a:gd name="connsiteX1" fmla="*/ 2537287 w 2537287"/>
              <a:gd name="connsiteY1" fmla="*/ 0 h 1014914"/>
              <a:gd name="connsiteX2" fmla="*/ 2537287 w 2537287"/>
              <a:gd name="connsiteY2" fmla="*/ 1014914 h 1014914"/>
              <a:gd name="connsiteX3" fmla="*/ 0 w 2537287"/>
              <a:gd name="connsiteY3" fmla="*/ 1014914 h 1014914"/>
              <a:gd name="connsiteX4" fmla="*/ 0 w 2537287"/>
              <a:gd name="connsiteY4" fmla="*/ 0 h 101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1014914">
                <a:moveTo>
                  <a:pt x="0" y="0"/>
                </a:moveTo>
                <a:lnTo>
                  <a:pt x="2537287" y="0"/>
                </a:lnTo>
                <a:lnTo>
                  <a:pt x="2537287" y="1014914"/>
                </a:lnTo>
                <a:lnTo>
                  <a:pt x="0" y="1014914"/>
                </a:lnTo>
                <a:lnTo>
                  <a:pt x="0" y="0"/>
                </a:lnTo>
                <a:close/>
              </a:path>
            </a:pathLst>
          </a:cu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 Part I</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p:txBody>
      </p:sp>
      <p:sp>
        <p:nvSpPr>
          <p:cNvPr id="9" name="Freeform: Shape 8">
            <a:extLst>
              <a:ext uri="{FF2B5EF4-FFF2-40B4-BE49-F238E27FC236}">
                <a16:creationId xmlns:a16="http://schemas.microsoft.com/office/drawing/2014/main" id="{7F36CF60-97E0-4F40-BA06-7F73DC5D5CAF}"/>
              </a:ext>
            </a:extLst>
          </p:cNvPr>
          <p:cNvSpPr/>
          <p:nvPr/>
        </p:nvSpPr>
        <p:spPr>
          <a:xfrm>
            <a:off x="6157629" y="2782858"/>
            <a:ext cx="2537287" cy="2944012"/>
          </a:xfrm>
          <a:custGeom>
            <a:avLst/>
            <a:gdLst>
              <a:gd name="connsiteX0" fmla="*/ 0 w 2537287"/>
              <a:gd name="connsiteY0" fmla="*/ 0 h 2944012"/>
              <a:gd name="connsiteX1" fmla="*/ 2537287 w 2537287"/>
              <a:gd name="connsiteY1" fmla="*/ 0 h 2944012"/>
              <a:gd name="connsiteX2" fmla="*/ 2537287 w 2537287"/>
              <a:gd name="connsiteY2" fmla="*/ 2944012 h 2944012"/>
              <a:gd name="connsiteX3" fmla="*/ 0 w 2537287"/>
              <a:gd name="connsiteY3" fmla="*/ 2944012 h 2944012"/>
              <a:gd name="connsiteX4" fmla="*/ 0 w 2537287"/>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2944012">
                <a:moveTo>
                  <a:pt x="0" y="0"/>
                </a:moveTo>
                <a:lnTo>
                  <a:pt x="2537287" y="0"/>
                </a:lnTo>
                <a:lnTo>
                  <a:pt x="2537287" y="2944012"/>
                </a:lnTo>
                <a:lnTo>
                  <a:pt x="0" y="2944012"/>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p:txBody>
      </p:sp>
      <p:sp>
        <p:nvSpPr>
          <p:cNvPr id="10" name="Freeform: Shape 9">
            <a:extLst>
              <a:ext uri="{FF2B5EF4-FFF2-40B4-BE49-F238E27FC236}">
                <a16:creationId xmlns:a16="http://schemas.microsoft.com/office/drawing/2014/main" id="{5912485C-98BC-4401-A569-6DE6E22FD822}"/>
              </a:ext>
            </a:extLst>
          </p:cNvPr>
          <p:cNvSpPr/>
          <p:nvPr/>
        </p:nvSpPr>
        <p:spPr>
          <a:xfrm>
            <a:off x="9050137" y="1767943"/>
            <a:ext cx="2537287" cy="1014914"/>
          </a:xfrm>
          <a:custGeom>
            <a:avLst/>
            <a:gdLst>
              <a:gd name="connsiteX0" fmla="*/ 0 w 2537287"/>
              <a:gd name="connsiteY0" fmla="*/ 0 h 1014914"/>
              <a:gd name="connsiteX1" fmla="*/ 2537287 w 2537287"/>
              <a:gd name="connsiteY1" fmla="*/ 0 h 1014914"/>
              <a:gd name="connsiteX2" fmla="*/ 2537287 w 2537287"/>
              <a:gd name="connsiteY2" fmla="*/ 1014914 h 1014914"/>
              <a:gd name="connsiteX3" fmla="*/ 0 w 2537287"/>
              <a:gd name="connsiteY3" fmla="*/ 1014914 h 1014914"/>
              <a:gd name="connsiteX4" fmla="*/ 0 w 2537287"/>
              <a:gd name="connsiteY4" fmla="*/ 0 h 101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1014914">
                <a:moveTo>
                  <a:pt x="0" y="0"/>
                </a:moveTo>
                <a:lnTo>
                  <a:pt x="2537287" y="0"/>
                </a:lnTo>
                <a:lnTo>
                  <a:pt x="2537287" y="1014914"/>
                </a:lnTo>
                <a:lnTo>
                  <a:pt x="0" y="1014914"/>
                </a:lnTo>
                <a:lnTo>
                  <a:pt x="0" y="0"/>
                </a:lnTo>
                <a:close/>
              </a:path>
            </a:pathLst>
          </a:cu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 Part II</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p:txBody>
      </p:sp>
      <p:sp>
        <p:nvSpPr>
          <p:cNvPr id="11" name="Freeform: Shape 10">
            <a:extLst>
              <a:ext uri="{FF2B5EF4-FFF2-40B4-BE49-F238E27FC236}">
                <a16:creationId xmlns:a16="http://schemas.microsoft.com/office/drawing/2014/main" id="{70041BB2-A441-4BDE-8A43-449A8B2F6ACF}"/>
              </a:ext>
            </a:extLst>
          </p:cNvPr>
          <p:cNvSpPr/>
          <p:nvPr/>
        </p:nvSpPr>
        <p:spPr>
          <a:xfrm>
            <a:off x="9050137" y="2782858"/>
            <a:ext cx="2537287" cy="2944012"/>
          </a:xfrm>
          <a:custGeom>
            <a:avLst/>
            <a:gdLst>
              <a:gd name="connsiteX0" fmla="*/ 0 w 2537287"/>
              <a:gd name="connsiteY0" fmla="*/ 0 h 2944012"/>
              <a:gd name="connsiteX1" fmla="*/ 2537287 w 2537287"/>
              <a:gd name="connsiteY1" fmla="*/ 0 h 2944012"/>
              <a:gd name="connsiteX2" fmla="*/ 2537287 w 2537287"/>
              <a:gd name="connsiteY2" fmla="*/ 2944012 h 2944012"/>
              <a:gd name="connsiteX3" fmla="*/ 0 w 2537287"/>
              <a:gd name="connsiteY3" fmla="*/ 2944012 h 2944012"/>
              <a:gd name="connsiteX4" fmla="*/ 0 w 2537287"/>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2944012">
                <a:moveTo>
                  <a:pt x="0" y="0"/>
                </a:moveTo>
                <a:lnTo>
                  <a:pt x="2537287" y="0"/>
                </a:lnTo>
                <a:lnTo>
                  <a:pt x="2537287" y="2944012"/>
                </a:lnTo>
                <a:lnTo>
                  <a:pt x="0" y="2944012"/>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p:txBody>
      </p:sp>
      <p:sp>
        <p:nvSpPr>
          <p:cNvPr id="14" name="Freeform: Shape 13">
            <a:extLst>
              <a:ext uri="{FF2B5EF4-FFF2-40B4-BE49-F238E27FC236}">
                <a16:creationId xmlns:a16="http://schemas.microsoft.com/office/drawing/2014/main" id="{7A15469C-A87B-4A54-AE10-DB95505DE29E}"/>
              </a:ext>
            </a:extLst>
          </p:cNvPr>
          <p:cNvSpPr/>
          <p:nvPr/>
        </p:nvSpPr>
        <p:spPr>
          <a:xfrm>
            <a:off x="579844" y="1767943"/>
            <a:ext cx="2537287" cy="1014914"/>
          </a:xfrm>
          <a:custGeom>
            <a:avLst/>
            <a:gdLst>
              <a:gd name="connsiteX0" fmla="*/ 0 w 2537287"/>
              <a:gd name="connsiteY0" fmla="*/ 0 h 1014914"/>
              <a:gd name="connsiteX1" fmla="*/ 2537287 w 2537287"/>
              <a:gd name="connsiteY1" fmla="*/ 0 h 1014914"/>
              <a:gd name="connsiteX2" fmla="*/ 2537287 w 2537287"/>
              <a:gd name="connsiteY2" fmla="*/ 1014914 h 1014914"/>
              <a:gd name="connsiteX3" fmla="*/ 0 w 2537287"/>
              <a:gd name="connsiteY3" fmla="*/ 1014914 h 1014914"/>
              <a:gd name="connsiteX4" fmla="*/ 0 w 2537287"/>
              <a:gd name="connsiteY4" fmla="*/ 0 h 101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1014914">
                <a:moveTo>
                  <a:pt x="0" y="0"/>
                </a:moveTo>
                <a:lnTo>
                  <a:pt x="2537287" y="0"/>
                </a:lnTo>
                <a:lnTo>
                  <a:pt x="2537287" y="1014914"/>
                </a:lnTo>
                <a:lnTo>
                  <a:pt x="0" y="1014914"/>
                </a:lnTo>
                <a:lnTo>
                  <a:pt x="0" y="0"/>
                </a:lnTo>
                <a:close/>
              </a:path>
            </a:pathLst>
          </a:cu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lvl="0" algn="ctr"/>
            <a:r>
              <a:rPr lang="en-AU" sz="1100" dirty="0"/>
              <a:t>Day 3 – Part I</a:t>
            </a:r>
          </a:p>
          <a:p>
            <a:pPr lvl="0" algn="ctr"/>
            <a:r>
              <a:rPr lang="en-US" sz="1100" dirty="0"/>
              <a:t>Power Packed Day with Power Agents</a:t>
            </a:r>
            <a:endParaRPr lang="en-AU" sz="1100" dirty="0"/>
          </a:p>
        </p:txBody>
      </p:sp>
      <p:sp>
        <p:nvSpPr>
          <p:cNvPr id="15" name="Freeform: Shape 14">
            <a:extLst>
              <a:ext uri="{FF2B5EF4-FFF2-40B4-BE49-F238E27FC236}">
                <a16:creationId xmlns:a16="http://schemas.microsoft.com/office/drawing/2014/main" id="{8F9D2DB2-C8B4-4BF4-A640-BED8384D6E41}"/>
              </a:ext>
            </a:extLst>
          </p:cNvPr>
          <p:cNvSpPr/>
          <p:nvPr/>
        </p:nvSpPr>
        <p:spPr>
          <a:xfrm>
            <a:off x="579844" y="2782857"/>
            <a:ext cx="2537287" cy="3307699"/>
          </a:xfrm>
          <a:custGeom>
            <a:avLst/>
            <a:gdLst>
              <a:gd name="connsiteX0" fmla="*/ 0 w 2537287"/>
              <a:gd name="connsiteY0" fmla="*/ 0 h 2944012"/>
              <a:gd name="connsiteX1" fmla="*/ 2537287 w 2537287"/>
              <a:gd name="connsiteY1" fmla="*/ 0 h 2944012"/>
              <a:gd name="connsiteX2" fmla="*/ 2537287 w 2537287"/>
              <a:gd name="connsiteY2" fmla="*/ 2944012 h 2944012"/>
              <a:gd name="connsiteX3" fmla="*/ 0 w 2537287"/>
              <a:gd name="connsiteY3" fmla="*/ 2944012 h 2944012"/>
              <a:gd name="connsiteX4" fmla="*/ 0 w 2537287"/>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2944012">
                <a:moveTo>
                  <a:pt x="0" y="0"/>
                </a:moveTo>
                <a:lnTo>
                  <a:pt x="2537287" y="0"/>
                </a:lnTo>
                <a:lnTo>
                  <a:pt x="2537287" y="2944012"/>
                </a:lnTo>
                <a:lnTo>
                  <a:pt x="0" y="2944012"/>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lvl="0">
              <a:lnSpc>
                <a:spcPct val="150000"/>
              </a:lnSpc>
              <a:buFont typeface="Wingdings" panose="05000000000000000000" pitchFamily="2" charset="2"/>
              <a:buChar char="ü"/>
            </a:pPr>
            <a:r>
              <a:rPr lang="en-GB" sz="1100" dirty="0"/>
              <a:t>Introduction</a:t>
            </a:r>
            <a:endParaRPr lang="en-AU" sz="1100" dirty="0"/>
          </a:p>
          <a:p>
            <a:pPr lvl="0">
              <a:lnSpc>
                <a:spcPct val="150000"/>
              </a:lnSpc>
              <a:buFont typeface="Wingdings" panose="05000000000000000000" pitchFamily="2" charset="2"/>
              <a:buChar char="ü"/>
            </a:pPr>
            <a:r>
              <a:rPr lang="en-US" sz="1100" dirty="0"/>
              <a:t>A Robust Virtual Agent Platform</a:t>
            </a:r>
            <a:endParaRPr lang="en-GB" sz="1100" dirty="0"/>
          </a:p>
          <a:p>
            <a:pPr lvl="0">
              <a:lnSpc>
                <a:spcPct val="150000"/>
              </a:lnSpc>
              <a:buFont typeface="Wingdings" panose="05000000000000000000" pitchFamily="2" charset="2"/>
              <a:buChar char="ü"/>
            </a:pPr>
            <a:r>
              <a:rPr lang="en-GB" sz="1100" dirty="0"/>
              <a:t>Converse everywhere</a:t>
            </a:r>
          </a:p>
          <a:p>
            <a:pPr lvl="0">
              <a:lnSpc>
                <a:spcPct val="150000"/>
              </a:lnSpc>
              <a:buFont typeface="Wingdings" panose="05000000000000000000" pitchFamily="2" charset="2"/>
              <a:buChar char="ü"/>
            </a:pPr>
            <a:r>
              <a:rPr lang="en-US" sz="1100" dirty="0"/>
              <a:t>Easily make your bots better</a:t>
            </a:r>
            <a:endParaRPr lang="en-GB" sz="1100" dirty="0"/>
          </a:p>
          <a:p>
            <a:pPr lvl="0">
              <a:lnSpc>
                <a:spcPct val="150000"/>
              </a:lnSpc>
              <a:buFont typeface="Wingdings" panose="05000000000000000000" pitchFamily="2" charset="2"/>
              <a:buChar char="ü"/>
            </a:pPr>
            <a:r>
              <a:rPr lang="en-GB" sz="1100" dirty="0"/>
              <a:t>Create personalized customer experiences</a:t>
            </a:r>
          </a:p>
          <a:p>
            <a:pPr lvl="0">
              <a:lnSpc>
                <a:spcPct val="150000"/>
              </a:lnSpc>
              <a:buFont typeface="Wingdings" panose="05000000000000000000" pitchFamily="2" charset="2"/>
              <a:buChar char="ü"/>
            </a:pPr>
            <a:r>
              <a:rPr lang="en-US" sz="1100" dirty="0"/>
              <a:t>Transfer to a human agent</a:t>
            </a:r>
            <a:endParaRPr lang="en-GB" sz="1100" dirty="0"/>
          </a:p>
          <a:p>
            <a:pPr lvl="0">
              <a:lnSpc>
                <a:spcPct val="150000"/>
              </a:lnSpc>
              <a:buFont typeface="Wingdings" panose="05000000000000000000" pitchFamily="2" charset="2"/>
              <a:buChar char="ü"/>
            </a:pPr>
            <a:r>
              <a:rPr lang="en-US" sz="1100" dirty="0"/>
              <a:t>Built on Power Platform &amp; Azure Bot Service</a:t>
            </a:r>
            <a:endParaRPr lang="en-GB" sz="1100" dirty="0"/>
          </a:p>
          <a:p>
            <a:pPr lvl="0">
              <a:lnSpc>
                <a:spcPct val="150000"/>
              </a:lnSpc>
              <a:buFont typeface="Wingdings" panose="05000000000000000000" pitchFamily="2" charset="2"/>
              <a:buChar char="ü"/>
            </a:pPr>
            <a:r>
              <a:rPr lang="en-US" sz="1100" dirty="0"/>
              <a:t>Extend your bot capabilities with Azure Bot Service</a:t>
            </a:r>
            <a:endParaRPr lang="en-GB" sz="1100" dirty="0"/>
          </a:p>
          <a:p>
            <a:pPr lvl="0">
              <a:lnSpc>
                <a:spcPct val="150000"/>
              </a:lnSpc>
              <a:buFont typeface="Wingdings" panose="05000000000000000000" pitchFamily="2" charset="2"/>
              <a:buChar char="ü"/>
            </a:pPr>
            <a:r>
              <a:rPr lang="en-GB" sz="1100" dirty="0"/>
              <a:t>Demo</a:t>
            </a:r>
          </a:p>
        </p:txBody>
      </p:sp>
    </p:spTree>
    <p:extLst>
      <p:ext uri="{BB962C8B-B14F-4D97-AF65-F5344CB8AC3E}">
        <p14:creationId xmlns:p14="http://schemas.microsoft.com/office/powerpoint/2010/main" val="40693794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584775"/>
          </a:xfrm>
          <a:prstGeom prst="rect">
            <a:avLst/>
          </a:prstGeom>
        </p:spPr>
        <p:txBody>
          <a:bodyPr wrap="square">
            <a:spAutoFit/>
          </a:bodyPr>
          <a:lstStyle/>
          <a:p>
            <a:pPr algn="ctr"/>
            <a:r>
              <a:rPr lang="en-US" sz="3200" b="1" dirty="0">
                <a:solidFill>
                  <a:srgbClr val="7030A0"/>
                </a:solidFill>
              </a:rPr>
              <a:t>Day 2: Power Packed Day with Power Model Driven Apps – Part I</a:t>
            </a:r>
            <a:endParaRPr lang="en-US" sz="24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514398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Let’s talk about data</a:t>
            </a:r>
          </a:p>
          <a:p>
            <a:pPr marL="800100" lvl="1" indent="-342900" defTabSz="1955800">
              <a:spcBef>
                <a:spcPct val="0"/>
              </a:spcBef>
              <a:spcAft>
                <a:spcPct val="35000"/>
              </a:spcAft>
              <a:buFont typeface="Wingdings" panose="05000000000000000000" pitchFamily="2" charset="2"/>
              <a:buChar char="ü"/>
              <a:defRPr/>
            </a:pPr>
            <a:r>
              <a:rPr lang="en-US" sz="2400" dirty="0">
                <a:solidFill>
                  <a:srgbClr val="2F2F2F"/>
                </a:solidFill>
              </a:rPr>
              <a:t>Data</a:t>
            </a:r>
            <a:r>
              <a:rPr lang="en-US" sz="2400" dirty="0">
                <a:solidFill>
                  <a:srgbClr val="2F2F2F"/>
                </a:solidFill>
                <a:sym typeface="Wingdings" panose="05000000000000000000" pitchFamily="2" charset="2"/>
              </a:rPr>
              <a:t> Connectors Data Verse</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Types of Data</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Data Verse</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Model-driven Apps</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What type of components can I add?</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Data model design</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endParaRPr lang="en-IN" sz="2400" dirty="0">
              <a:solidFill>
                <a:srgbClr val="2F2F2F"/>
              </a:solidFill>
            </a:endParaRP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a:xfrm>
            <a:off x="553487" y="66696"/>
            <a:ext cx="10515600" cy="1325563"/>
          </a:xfrm>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4" name="DATA" descr="Data circle">
            <a:extLst>
              <a:ext uri="{FF2B5EF4-FFF2-40B4-BE49-F238E27FC236}">
                <a16:creationId xmlns:a16="http://schemas.microsoft.com/office/drawing/2014/main" id="{1BF64D6A-62C2-4C70-B9E7-2B6C8A6E4902}"/>
              </a:ext>
            </a:extLst>
          </p:cNvPr>
          <p:cNvGrpSpPr/>
          <p:nvPr/>
        </p:nvGrpSpPr>
        <p:grpSpPr>
          <a:xfrm>
            <a:off x="5711193" y="3246825"/>
            <a:ext cx="734922" cy="734922"/>
            <a:chOff x="5745459" y="3239555"/>
            <a:chExt cx="734922" cy="734922"/>
          </a:xfrm>
          <a:scene3d>
            <a:camera prst="perspectiveFront"/>
            <a:lightRig rig="threePt" dir="t"/>
          </a:scene3d>
        </p:grpSpPr>
        <p:sp>
          <p:nvSpPr>
            <p:cNvPr id="45" name="circle1">
              <a:extLst>
                <a:ext uri="{FF2B5EF4-FFF2-40B4-BE49-F238E27FC236}">
                  <a16:creationId xmlns:a16="http://schemas.microsoft.com/office/drawing/2014/main" id="{69B9DE20-CDE2-42A4-8875-72566BE6A85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6" name="circle1">
              <a:extLst>
                <a:ext uri="{FF2B5EF4-FFF2-40B4-BE49-F238E27FC236}">
                  <a16:creationId xmlns:a16="http://schemas.microsoft.com/office/drawing/2014/main" id="{15977EB0-BCCD-48A9-A0C3-91BA07AD9FE3}"/>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7" name="Freeform: Shape 46">
              <a:extLst>
                <a:ext uri="{FF2B5EF4-FFF2-40B4-BE49-F238E27FC236}">
                  <a16:creationId xmlns:a16="http://schemas.microsoft.com/office/drawing/2014/main" id="{2A154945-2B14-493C-B00F-B2AD8DE40C7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30F677B-BB43-45DE-BB75-5EA6C0F9BD1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54325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51" name="TextBox 50">
            <a:extLst>
              <a:ext uri="{FF2B5EF4-FFF2-40B4-BE49-F238E27FC236}">
                <a16:creationId xmlns:a16="http://schemas.microsoft.com/office/drawing/2014/main" id="{364EEC5F-63E9-4CE7-A576-9B57A0AFD3E1}"/>
              </a:ext>
            </a:extLst>
          </p:cNvPr>
          <p:cNvSpPr txBox="1"/>
          <p:nvPr/>
        </p:nvSpPr>
        <p:spPr>
          <a:xfrm>
            <a:off x="4913907" y="4190921"/>
            <a:ext cx="2329512" cy="215444"/>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Connectors</a:t>
            </a:r>
          </a:p>
        </p:txBody>
      </p:sp>
      <p:sp>
        <p:nvSpPr>
          <p:cNvPr id="46" name="Isosceles Triangle 45" descr="Arrow point">
            <a:extLst>
              <a:ext uri="{FF2B5EF4-FFF2-40B4-BE49-F238E27FC236}">
                <a16:creationId xmlns:a16="http://schemas.microsoft.com/office/drawing/2014/main" id="{4FDE8D3D-C88A-440A-B392-81A3DE457FE5}"/>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descr="arrow point">
            <a:extLst>
              <a:ext uri="{FF2B5EF4-FFF2-40B4-BE49-F238E27FC236}">
                <a16:creationId xmlns:a16="http://schemas.microsoft.com/office/drawing/2014/main" id="{D6C71E96-6DCA-4C23-AF79-A9414E0372B6}"/>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47" descr="arrow point">
            <a:extLst>
              <a:ext uri="{FF2B5EF4-FFF2-40B4-BE49-F238E27FC236}">
                <a16:creationId xmlns:a16="http://schemas.microsoft.com/office/drawing/2014/main" id="{FF2359A9-C5EE-4AAA-B380-A8C7EA0E797B}"/>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rg_ECA6" title="Icon of three boxes in a bracket chart">
            <a:extLst>
              <a:ext uri="{FF2B5EF4-FFF2-40B4-BE49-F238E27FC236}">
                <a16:creationId xmlns:a16="http://schemas.microsoft.com/office/drawing/2014/main" id="{20120C37-5282-4F3F-A41A-5BFF1880723F}"/>
              </a:ext>
            </a:extLst>
          </p:cNvPr>
          <p:cNvSpPr>
            <a:spLocks noChangeAspect="1" noEditPoints="1"/>
          </p:cNvSpPr>
          <p:nvPr/>
        </p:nvSpPr>
        <p:spPr bwMode="auto">
          <a:xfrm flipH="1">
            <a:off x="5728769" y="3211609"/>
            <a:ext cx="691211" cy="69154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0853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500"/>
                                        <p:tgtEl>
                                          <p:spTgt spid="15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fade">
                                      <p:cBhvr>
                                        <p:cTn id="35" dur="500"/>
                                        <p:tgtEl>
                                          <p:spTgt spid="1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44" name="Isosceles Triangle 43" descr="Arrow point">
            <a:extLst>
              <a:ext uri="{FF2B5EF4-FFF2-40B4-BE49-F238E27FC236}">
                <a16:creationId xmlns:a16="http://schemas.microsoft.com/office/drawing/2014/main" id="{03BAFB41-8673-4F68-A8FF-5D917CD2B631}"/>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Isosceles Triangle 44" descr="arrow point">
            <a:extLst>
              <a:ext uri="{FF2B5EF4-FFF2-40B4-BE49-F238E27FC236}">
                <a16:creationId xmlns:a16="http://schemas.microsoft.com/office/drawing/2014/main" id="{6C7BB34D-D115-42FC-A421-3621440A48B4}"/>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sosceles Triangle 45" descr="arrow point">
            <a:extLst>
              <a:ext uri="{FF2B5EF4-FFF2-40B4-BE49-F238E27FC236}">
                <a16:creationId xmlns:a16="http://schemas.microsoft.com/office/drawing/2014/main" id="{7D73F7DA-A2CA-4903-A602-DE5B496A3888}"/>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25BB4-912E-4E50-A5BA-2B26A294D382}"/>
              </a:ext>
            </a:extLst>
          </p:cNvPr>
          <p:cNvGrpSpPr/>
          <p:nvPr/>
        </p:nvGrpSpPr>
        <p:grpSpPr>
          <a:xfrm>
            <a:off x="5655674" y="3194812"/>
            <a:ext cx="822960" cy="1242577"/>
            <a:chOff x="5668236" y="2971493"/>
            <a:chExt cx="967690" cy="1433338"/>
          </a:xfrm>
        </p:grpSpPr>
        <p:pic>
          <p:nvPicPr>
            <p:cNvPr id="50" name="Graphic 49">
              <a:extLst>
                <a:ext uri="{FF2B5EF4-FFF2-40B4-BE49-F238E27FC236}">
                  <a16:creationId xmlns:a16="http://schemas.microsoft.com/office/drawing/2014/main" id="{563DCCB0-F0C3-4946-BCB8-6004ACE353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68236" y="2971493"/>
              <a:ext cx="967690" cy="967690"/>
            </a:xfrm>
            <a:prstGeom prst="rect">
              <a:avLst/>
            </a:prstGeom>
          </p:spPr>
        </p:pic>
        <p:sp>
          <p:nvSpPr>
            <p:cNvPr id="51" name="TextBox 50">
              <a:extLst>
                <a:ext uri="{FF2B5EF4-FFF2-40B4-BE49-F238E27FC236}">
                  <a16:creationId xmlns:a16="http://schemas.microsoft.com/office/drawing/2014/main" id="{364EEC5F-63E9-4CE7-A576-9B57A0AFD3E1}"/>
                </a:ext>
              </a:extLst>
            </p:cNvPr>
            <p:cNvSpPr txBox="1"/>
            <p:nvPr/>
          </p:nvSpPr>
          <p:spPr>
            <a:xfrm>
              <a:off x="5890011" y="4097054"/>
              <a:ext cx="589210"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CDS</a:t>
              </a:r>
            </a:p>
          </p:txBody>
        </p:sp>
      </p:grpSp>
    </p:spTree>
    <p:extLst>
      <p:ext uri="{BB962C8B-B14F-4D97-AF65-F5344CB8AC3E}">
        <p14:creationId xmlns:p14="http://schemas.microsoft.com/office/powerpoint/2010/main" val="39378047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500"/>
                                        <p:tgtEl>
                                          <p:spTgt spid="1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8"/>
                                        </p:tgtEl>
                                        <p:attrNameLst>
                                          <p:attrName>style.visibility</p:attrName>
                                        </p:attrNameLst>
                                      </p:cBhvr>
                                      <p:to>
                                        <p:strVal val="visible"/>
                                      </p:to>
                                    </p:set>
                                    <p:animEffect transition="in" filter="fade">
                                      <p:cBhvr>
                                        <p:cTn id="18" dur="500"/>
                                        <p:tgtEl>
                                          <p:spTgt spid="14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500"/>
                                        <p:tgtEl>
                                          <p:spTgt spid="15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500"/>
                                        <p:tgtEl>
                                          <p:spTgt spid="122"/>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B936F44-C0E1-4468-9333-DE718F335B98}"/>
              </a:ext>
            </a:extLst>
          </p:cNvPr>
          <p:cNvGrpSpPr/>
          <p:nvPr/>
        </p:nvGrpSpPr>
        <p:grpSpPr>
          <a:xfrm>
            <a:off x="6996013" y="1836420"/>
            <a:ext cx="3498668" cy="4076699"/>
            <a:chOff x="6844938" y="1836420"/>
            <a:chExt cx="3498668" cy="4076699"/>
          </a:xfrm>
        </p:grpSpPr>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Internal</a:t>
              </a:r>
            </a:p>
          </p:txBody>
        </p:sp>
        <p:pic>
          <p:nvPicPr>
            <p:cNvPr id="9" name="Graphic 8">
              <a:extLst>
                <a:ext uri="{FF2B5EF4-FFF2-40B4-BE49-F238E27FC236}">
                  <a16:creationId xmlns:a16="http://schemas.microsoft.com/office/drawing/2014/main" id="{6305BB34-9CC5-4D95-BA34-C460F2AC78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12" name="Group 11">
            <a:extLst>
              <a:ext uri="{FF2B5EF4-FFF2-40B4-BE49-F238E27FC236}">
                <a16:creationId xmlns:a16="http://schemas.microsoft.com/office/drawing/2014/main" id="{A21DA01D-84B6-4D68-A59E-6E31619B7A0A}"/>
              </a:ext>
            </a:extLst>
          </p:cNvPr>
          <p:cNvGrpSpPr/>
          <p:nvPr/>
        </p:nvGrpSpPr>
        <p:grpSpPr>
          <a:xfrm>
            <a:off x="1730860" y="1932069"/>
            <a:ext cx="3312814" cy="3981050"/>
            <a:chOff x="1745193" y="1684876"/>
            <a:chExt cx="3312814" cy="3981050"/>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a:t>
              </a:r>
            </a:p>
          </p:txBody>
        </p:sp>
        <p:sp>
          <p:nvSpPr>
            <p:cNvPr id="10" name="Org_ECA6" title="Icon of three boxes in a bracket chart">
              <a:extLst>
                <a:ext uri="{FF2B5EF4-FFF2-40B4-BE49-F238E27FC236}">
                  <a16:creationId xmlns:a16="http://schemas.microsoft.com/office/drawing/2014/main" id="{478F82C6-BCB7-48D9-BAD9-84EDD76A9805}"/>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97367714"/>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453</TotalTime>
  <Words>893</Words>
  <Application>Microsoft Office PowerPoint</Application>
  <PresentationFormat>Widescreen</PresentationFormat>
  <Paragraphs>273</Paragraphs>
  <Slides>27</Slides>
  <Notes>12</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27</vt:i4>
      </vt:variant>
    </vt:vector>
  </HeadingPairs>
  <TitlesOfParts>
    <vt:vector size="45" baseType="lpstr">
      <vt:lpstr>Arial</vt:lpstr>
      <vt:lpstr>Calibri</vt:lpstr>
      <vt:lpstr>Calibri Light</vt:lpstr>
      <vt:lpstr>Consolas</vt:lpstr>
      <vt:lpstr>Proxima Nova</vt:lpstr>
      <vt:lpstr>Segoe UI</vt:lpstr>
      <vt:lpstr>Segoe UI (Body)</vt:lpstr>
      <vt:lpstr>Segoe UI Light</vt:lpstr>
      <vt:lpstr>Segoe UI Semibold</vt:lpstr>
      <vt:lpstr>Segoe UI Semilight</vt:lpstr>
      <vt:lpstr>SegoeUI</vt:lpstr>
      <vt:lpstr>Times New Roman</vt:lpstr>
      <vt:lpstr>Wingdings</vt:lpstr>
      <vt:lpstr>Office Theme</vt:lpstr>
      <vt:lpstr>1_M365 PPT Template - 2017</vt:lpstr>
      <vt:lpstr>Black Template</vt:lpstr>
      <vt:lpstr>Light Gray Template</vt:lpstr>
      <vt:lpstr>9-51056_Build 2019 Breakout_White Template</vt:lpstr>
      <vt:lpstr>PowerPoint Presentation</vt:lpstr>
      <vt:lpstr>Course Overview</vt:lpstr>
      <vt:lpstr>Continue…</vt:lpstr>
      <vt:lpstr>PowerPoint Presentation</vt:lpstr>
      <vt:lpstr>Agenda</vt:lpstr>
      <vt:lpstr>Let’s talk about data</vt:lpstr>
      <vt:lpstr>Let’s talk about data</vt:lpstr>
      <vt:lpstr>Let’s talk about data</vt:lpstr>
      <vt:lpstr>Two Types of Data. . .</vt:lpstr>
      <vt:lpstr>Two Types of Data. . .</vt:lpstr>
      <vt:lpstr>Oh, the apps you can build. . .</vt:lpstr>
      <vt:lpstr>Why external data (Connectors)?</vt:lpstr>
      <vt:lpstr>Why external data (Connectors)?</vt:lpstr>
      <vt:lpstr>Why internal data (Common Data Service)?</vt:lpstr>
      <vt:lpstr>Create a model-driven application in Power Apps</vt:lpstr>
      <vt:lpstr>Introduction to Microsoft Dataverse</vt:lpstr>
      <vt:lpstr>Introduction to model-driven apps</vt:lpstr>
      <vt:lpstr>Microsoft Dataverse and model-driven apps</vt:lpstr>
      <vt:lpstr>Create tables in Dataverse</vt:lpstr>
      <vt:lpstr>Table characteristics</vt:lpstr>
      <vt:lpstr>Create a custom table and import data</vt:lpstr>
      <vt:lpstr>Model-driven apps in Power Apps</vt:lpstr>
      <vt:lpstr>Design Phases</vt:lpstr>
      <vt:lpstr>Building blocks</vt:lpstr>
      <vt:lpstr>Create a  model-driven app</vt:lpstr>
      <vt:lpstr>Control security when sharing model-driven apps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106</cp:revision>
  <dcterms:created xsi:type="dcterms:W3CDTF">2020-02-12T12:44:10Z</dcterms:created>
  <dcterms:modified xsi:type="dcterms:W3CDTF">2021-08-17T10:07:40Z</dcterms:modified>
</cp:coreProperties>
</file>